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00" r:id="rId2"/>
    <p:sldId id="281" r:id="rId3"/>
    <p:sldId id="259" r:id="rId4"/>
    <p:sldId id="311" r:id="rId5"/>
    <p:sldId id="302" r:id="rId6"/>
    <p:sldId id="312" r:id="rId7"/>
    <p:sldId id="314" r:id="rId8"/>
    <p:sldId id="316" r:id="rId9"/>
    <p:sldId id="317" r:id="rId10"/>
    <p:sldId id="297" r:id="rId11"/>
    <p:sldId id="31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AEA"/>
    <a:srgbClr val="FFFFFF"/>
    <a:srgbClr val="E3F5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B1C41-B74A-457D-A801-B9AA6E6F36B9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B3259-FFC0-4843-B2EA-5FBDA433A7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5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A" altLang="fr-FR">
              <a:latin typeface="Arial" panose="020B0604020202020204" pitchFamily="34" charset="0"/>
            </a:endParaRPr>
          </a:p>
        </p:txBody>
      </p:sp>
      <p:sp>
        <p:nvSpPr>
          <p:cNvPr id="96260" name="Espace réservé de la date 3"/>
          <p:cNvSpPr txBox="1">
            <a:spLocks noGrp="1"/>
          </p:cNvSpPr>
          <p:nvPr/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1" tIns="47786" rIns="95571" bIns="47786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fr-CA" altLang="fr-FR" sz="1300"/>
          </a:p>
        </p:txBody>
      </p:sp>
    </p:spTree>
    <p:extLst>
      <p:ext uri="{BB962C8B-B14F-4D97-AF65-F5344CB8AC3E}">
        <p14:creationId xmlns:p14="http://schemas.microsoft.com/office/powerpoint/2010/main" val="2335990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34843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96454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685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91520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99356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8654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71914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1429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04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6855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89498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CF4FD20-1F0E-4B25-87E2-40DCAE6A060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72941A6-A6AE-45A7-A0DA-DA9901A655FB}" type="slidenum">
              <a:rPr lang="en-GB" smtClean="0"/>
              <a:t>‹N°›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03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89112" y="-6181"/>
            <a:ext cx="1079086" cy="1115665"/>
          </a:xfrm>
          <a:prstGeom prst="rect">
            <a:avLst/>
          </a:prstGeom>
        </p:spPr>
      </p:pic>
      <p:sp>
        <p:nvSpPr>
          <p:cNvPr id="2" name="AutoShape 2" descr="Statistiques images libres de droit, photos de Statistique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0" t="6977" r="8413" b="-581"/>
          <a:stretch/>
        </p:blipFill>
        <p:spPr>
          <a:xfrm>
            <a:off x="0" y="7937"/>
            <a:ext cx="12168198" cy="2453167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375412" y="160338"/>
            <a:ext cx="3697357" cy="1072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ZoneTexte 14"/>
          <p:cNvSpPr txBox="1"/>
          <p:nvPr/>
        </p:nvSpPr>
        <p:spPr>
          <a:xfrm>
            <a:off x="5795493" y="3908745"/>
            <a:ext cx="5731099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6"/>
                </a:solidFill>
              </a:rPr>
              <a:t>   </a:t>
            </a:r>
            <a:r>
              <a:rPr lang="fr-FR" sz="3600" b="1" dirty="0" smtClean="0">
                <a:solidFill>
                  <a:schemeClr val="accent6"/>
                </a:solidFill>
              </a:rPr>
              <a:t>Implémentation du Budget</a:t>
            </a:r>
          </a:p>
          <a:p>
            <a:pPr algn="ctr"/>
            <a:r>
              <a:rPr lang="fr-FR" sz="3600" b="1" dirty="0" smtClean="0">
                <a:solidFill>
                  <a:schemeClr val="accent6"/>
                </a:solidFill>
              </a:rPr>
              <a:t>programme au MAECRBE</a:t>
            </a:r>
            <a:endParaRPr lang="en-GB" sz="3600" b="1" dirty="0">
              <a:solidFill>
                <a:schemeClr val="accent6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9946984" y="6433604"/>
            <a:ext cx="2284256" cy="36933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i="1" dirty="0" smtClean="0">
                <a:solidFill>
                  <a:schemeClr val="tx1"/>
                </a:solidFill>
              </a:rPr>
              <a:t>04 septembre </a:t>
            </a:r>
            <a:r>
              <a:rPr lang="fr-FR" i="1" dirty="0">
                <a:solidFill>
                  <a:schemeClr val="tx1"/>
                </a:solidFill>
              </a:rPr>
              <a:t>2023</a:t>
            </a: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-1" y="2536232"/>
            <a:ext cx="120159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</a:rPr>
              <a:t>Session à mi-parcours du CASEM du Ministère des Affaires étrangères, de la Coopération régionale et des Burkinabè de l’Extérieur</a:t>
            </a:r>
            <a:endParaRPr lang="en-GB" sz="3200" b="1" dirty="0">
              <a:solidFill>
                <a:srgbClr val="0070C0"/>
              </a:solidFill>
            </a:endParaRPr>
          </a:p>
        </p:txBody>
      </p:sp>
      <p:pic>
        <p:nvPicPr>
          <p:cNvPr id="9" name="Image 8" descr="3dflagsdotcom_burki_2fawm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-25758"/>
            <a:ext cx="1368152" cy="86409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25AA18DC-1010-6444-98CF-520C72DD7C94}"/>
              </a:ext>
            </a:extLst>
          </p:cNvPr>
          <p:cNvSpPr txBox="1"/>
          <p:nvPr/>
        </p:nvSpPr>
        <p:spPr>
          <a:xfrm>
            <a:off x="6877318" y="5422517"/>
            <a:ext cx="529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fr-FR" i="1" dirty="0"/>
              <a:t>Présenté par: </a:t>
            </a:r>
          </a:p>
          <a:p>
            <a:pPr defTabSz="457200"/>
            <a:r>
              <a:rPr lang="fr-FR" b="1" dirty="0" err="1" smtClean="0"/>
              <a:t>Koudraogo</a:t>
            </a:r>
            <a:r>
              <a:rPr lang="fr-FR" b="1" dirty="0" smtClean="0"/>
              <a:t> </a:t>
            </a:r>
            <a:r>
              <a:rPr lang="fr-FR" b="1" dirty="0"/>
              <a:t>Alexis KABORE </a:t>
            </a:r>
          </a:p>
          <a:p>
            <a:pPr defTabSz="457200"/>
            <a:r>
              <a:rPr lang="fr-FR" i="1" dirty="0"/>
              <a:t>Directeur des Statistiques sectorielles et de l’Evaluation</a:t>
            </a:r>
          </a:p>
        </p:txBody>
      </p:sp>
    </p:spTree>
    <p:extLst>
      <p:ext uri="{BB962C8B-B14F-4D97-AF65-F5344CB8AC3E}">
        <p14:creationId xmlns:p14="http://schemas.microsoft.com/office/powerpoint/2010/main" val="41309479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 rot="21104315">
            <a:off x="3447120" y="336821"/>
            <a:ext cx="3165492" cy="58430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r-FR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/>
            </a:r>
            <a:br>
              <a:rPr lang="fr-FR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</a:br>
            <a:r>
              <a:rPr lang="fr-FR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/>
            </a:r>
            <a:br>
              <a:rPr lang="fr-FR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</a:br>
            <a:r>
              <a:rPr lang="fr-FR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Conclusion</a:t>
            </a:r>
            <a:endParaRPr lang="en-GB" sz="32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9094" y="1761788"/>
            <a:ext cx="11359165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chemeClr val="accent3"/>
                </a:solidFill>
              </a:rPr>
              <a:t>Responsabiliser les acteurs de programmes </a:t>
            </a:r>
            <a:r>
              <a:rPr lang="fr-FR" sz="2800" dirty="0" smtClean="0">
                <a:solidFill>
                  <a:schemeClr val="accent3"/>
                </a:solidFill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fr-FR" sz="16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rgbClr val="7030A0"/>
                </a:solidFill>
              </a:rPr>
              <a:t>Formaliser </a:t>
            </a:r>
            <a:r>
              <a:rPr lang="fr-FR" sz="2800" b="1" dirty="0">
                <a:solidFill>
                  <a:srgbClr val="7030A0"/>
                </a:solidFill>
              </a:rPr>
              <a:t>et opérationnaliser les mécanismes de communication et de coordination</a:t>
            </a:r>
            <a:r>
              <a:rPr lang="fr-FR" sz="2800" dirty="0">
                <a:solidFill>
                  <a:srgbClr val="7030A0"/>
                </a:solidFill>
              </a:rPr>
              <a:t> </a:t>
            </a:r>
            <a:r>
              <a:rPr lang="fr-FR" sz="2800" dirty="0"/>
              <a:t>entre et au sein </a:t>
            </a:r>
            <a:r>
              <a:rPr lang="fr-FR" sz="2800" dirty="0" smtClean="0"/>
              <a:t>des programmes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fr-FR" sz="16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fr-FR" sz="10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r-FR" sz="2800" b="1" dirty="0">
                <a:solidFill>
                  <a:srgbClr val="00B050"/>
                </a:solidFill>
              </a:rPr>
              <a:t>Renforcer les capacités des </a:t>
            </a:r>
            <a:r>
              <a:rPr lang="fr-FR" sz="2800" b="1" dirty="0" smtClean="0">
                <a:solidFill>
                  <a:srgbClr val="00B050"/>
                </a:solidFill>
              </a:rPr>
              <a:t>acteurs (RP, RBOP, RUOP) </a:t>
            </a:r>
            <a:r>
              <a:rPr lang="fr-FR" sz="2800" dirty="0" smtClean="0"/>
              <a:t>sur </a:t>
            </a:r>
            <a:r>
              <a:rPr lang="fr-FR" sz="2800" dirty="0"/>
              <a:t>la formulation et la gestion des programmes </a:t>
            </a:r>
            <a:r>
              <a:rPr lang="fr-FR" sz="2800" dirty="0" smtClean="0"/>
              <a:t>budgétaires 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fr-FR" sz="2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r-FR" sz="2800" b="1" dirty="0" smtClean="0">
                <a:solidFill>
                  <a:schemeClr val="accent6"/>
                </a:solidFill>
              </a:rPr>
              <a:t>S’approprier les outils de pilotage de la performance </a:t>
            </a:r>
            <a:r>
              <a:rPr lang="fr-FR" sz="2800" dirty="0" smtClean="0"/>
              <a:t>(PAP et RAP)</a:t>
            </a:r>
            <a:endParaRPr lang="en-GB" sz="2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fr-FR" sz="11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r-FR" sz="2800" b="1" dirty="0" smtClean="0">
                <a:solidFill>
                  <a:srgbClr val="0070C0"/>
                </a:solidFill>
              </a:rPr>
              <a:t>Réajuster les programmes </a:t>
            </a:r>
            <a:r>
              <a:rPr lang="fr-FR" sz="2800" dirty="0" smtClean="0"/>
              <a:t>au regard des missions du département</a:t>
            </a:r>
            <a:endParaRPr lang="fr-FR" sz="2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fr-FR" sz="2800" dirty="0"/>
          </a:p>
          <a:p>
            <a:pPr algn="just"/>
            <a:endParaRPr lang="fr-FR" sz="2800" dirty="0"/>
          </a:p>
          <a:p>
            <a:pPr algn="just"/>
            <a:endParaRPr lang="fr-FR" sz="2800" dirty="0" smtClean="0"/>
          </a:p>
        </p:txBody>
      </p:sp>
      <p:pic>
        <p:nvPicPr>
          <p:cNvPr id="6" name="Image 5" descr="3dflagsdotcom_burki_2faw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5758"/>
            <a:ext cx="1368152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6830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 txBox="1">
            <a:spLocks/>
          </p:cNvSpPr>
          <p:nvPr/>
        </p:nvSpPr>
        <p:spPr bwMode="auto">
          <a:xfrm>
            <a:off x="9667876" y="6356350"/>
            <a:ext cx="100012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DA942550-F0BF-4534-A9A7-F018A9E51061}" type="slidenum">
              <a:rPr lang="en-CA" altLang="fr-FR" sz="2400" b="1">
                <a:latin typeface="Book Antiqua" panose="02040602050305030304" pitchFamily="18" charset="0"/>
              </a:rPr>
              <a:pPr algn="r" eaLnBrk="1" hangingPunct="1"/>
              <a:t>11</a:t>
            </a:fld>
            <a:endParaRPr lang="en-CA" altLang="fr-FR" sz="2400" b="1">
              <a:latin typeface="Book Antiqua" panose="02040602050305030304" pitchFamily="18" charset="0"/>
            </a:endParaRPr>
          </a:p>
        </p:txBody>
      </p:sp>
      <p:pic>
        <p:nvPicPr>
          <p:cNvPr id="4" name="Espace réservé du contenu 3">
            <a:extLst>
              <a:ext uri="{FF2B5EF4-FFF2-40B4-BE49-F238E27FC236}">
                <a16:creationId xmlns="" xmlns:a16="http://schemas.microsoft.com/office/drawing/2014/main" id="{1370102C-B2CB-45C2-855E-3EFBBF9838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085"/>
            <a:ext cx="12191999" cy="6813376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15EB-055B-40AC-AF22-598DE5552E8E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85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8196DA1-9052-43D9-A60E-0512DBBF5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9310" y="1119703"/>
            <a:ext cx="10135949" cy="4882609"/>
          </a:xfrm>
          <a:effectLst>
            <a:softEdge rad="76200"/>
          </a:effectLst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fr-FR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Introduction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fr-F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 Passage du Ministère au Budget programme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fr-F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  Acquis et insuffisances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fr-F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  Avantages du Budget programme pour le Ministère</a:t>
            </a:r>
            <a:endParaRPr lang="fr-FR" sz="28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fr-F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Conclusion</a:t>
            </a:r>
            <a:endParaRPr lang="fr-FR" sz="28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  <a:p>
            <a:pPr marL="0" indent="0" algn="ctr">
              <a:buNone/>
            </a:pPr>
            <a:endParaRPr lang="fr-FR" sz="2000" dirty="0">
              <a:latin typeface="Arial Nova" panose="020B0504020202020204" pitchFamily="34" charset="0"/>
            </a:endParaRPr>
          </a:p>
          <a:p>
            <a:pPr algn="ctr"/>
            <a:endParaRPr lang="fr-FR" sz="2000" dirty="0">
              <a:latin typeface="Arial Nova" panose="020B05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09AA9FC-6CF0-44DC-9B1C-0820375E05F1}"/>
              </a:ext>
            </a:extLst>
          </p:cNvPr>
          <p:cNvSpPr/>
          <p:nvPr/>
        </p:nvSpPr>
        <p:spPr>
          <a:xfrm>
            <a:off x="5047582" y="455801"/>
            <a:ext cx="20393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latin typeface="Aharoni"/>
              </a:rPr>
              <a:t>PLAN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="" xmlns:a16="http://schemas.microsoft.com/office/drawing/2014/main" id="{1D3AE0AC-D80F-4786-9BD6-109035B10A97}"/>
              </a:ext>
            </a:extLst>
          </p:cNvPr>
          <p:cNvCxnSpPr>
            <a:cxnSpLocks/>
          </p:cNvCxnSpPr>
          <p:nvPr/>
        </p:nvCxnSpPr>
        <p:spPr>
          <a:xfrm>
            <a:off x="684076" y="957069"/>
            <a:ext cx="0" cy="4954334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 descr="3dflagsdotcom_burki_2faw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5758"/>
            <a:ext cx="1368152" cy="864096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>
            <a:off x="1469310" y="838338"/>
            <a:ext cx="352769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7137538" y="838338"/>
            <a:ext cx="405420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0013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84423" y="377688"/>
            <a:ext cx="2611836" cy="614917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200" b="1" dirty="0" smtClean="0">
                <a:latin typeface="Candara" panose="020E0502030303020204" pitchFamily="34" charset="0"/>
              </a:rPr>
              <a:t>Introduction</a:t>
            </a:r>
            <a:endParaRPr lang="en-GB" sz="3200" b="1" dirty="0">
              <a:latin typeface="Candara" panose="020E0502030303020204" pitchFamily="34" charset="0"/>
            </a:endParaRPr>
          </a:p>
        </p:txBody>
      </p:sp>
      <p:pic>
        <p:nvPicPr>
          <p:cNvPr id="12" name="Image 11" descr="3dflagsdotcom_burki_2faw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5758"/>
            <a:ext cx="1368152" cy="86409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09094" y="1761788"/>
            <a:ext cx="1135916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r-FR" sz="2800" dirty="0"/>
              <a:t> Le BP </a:t>
            </a:r>
            <a:r>
              <a:rPr lang="fr-FR" sz="2800" dirty="0" smtClean="0"/>
              <a:t>: </a:t>
            </a:r>
            <a:r>
              <a:rPr lang="fr-FR" sz="2800" b="1" dirty="0" smtClean="0">
                <a:solidFill>
                  <a:schemeClr val="accent6"/>
                </a:solidFill>
              </a:rPr>
              <a:t>nouvel </a:t>
            </a:r>
            <a:r>
              <a:rPr lang="fr-FR" sz="2800" b="1" dirty="0">
                <a:solidFill>
                  <a:schemeClr val="accent6"/>
                </a:solidFill>
              </a:rPr>
              <a:t>outil de programmation, de budgétisation et d’évaluation</a:t>
            </a:r>
            <a:r>
              <a:rPr lang="fr-FR" sz="2800" dirty="0"/>
              <a:t> des politiques </a:t>
            </a:r>
            <a:r>
              <a:rPr lang="fr-FR" sz="2800" dirty="0" smtClean="0"/>
              <a:t>publiques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fr-FR" sz="2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r-FR" sz="2800" dirty="0" smtClean="0"/>
              <a:t>adopté </a:t>
            </a:r>
            <a:r>
              <a:rPr lang="fr-FR" sz="2800" dirty="0"/>
              <a:t>au Burkina Faso par la </a:t>
            </a:r>
            <a:r>
              <a:rPr lang="fr-FR" sz="2800" b="1" i="1" dirty="0"/>
              <a:t>Loi organique relative aux lois de finances (LOLF) </a:t>
            </a:r>
            <a:r>
              <a:rPr lang="fr-FR" sz="2800" b="1" i="1" dirty="0" smtClean="0"/>
              <a:t>en </a:t>
            </a:r>
            <a:r>
              <a:rPr lang="fr-FR" sz="2800" b="1" i="1" dirty="0"/>
              <a:t>2015 </a:t>
            </a:r>
            <a:r>
              <a:rPr lang="fr-FR" sz="2800" dirty="0" smtClean="0"/>
              <a:t>et …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fr-FR" sz="2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r-FR" sz="2800" dirty="0" smtClean="0"/>
              <a:t>institué </a:t>
            </a:r>
            <a:r>
              <a:rPr lang="fr-FR" sz="2800" dirty="0"/>
              <a:t>dans tous les ministères et institutions dès le </a:t>
            </a:r>
            <a:r>
              <a:rPr lang="fr-FR" sz="2800" b="1" u="sng" dirty="0">
                <a:solidFill>
                  <a:srgbClr val="7030A0"/>
                </a:solidFill>
              </a:rPr>
              <a:t>1</a:t>
            </a:r>
            <a:r>
              <a:rPr lang="fr-FR" sz="2800" b="1" u="sng" baseline="30000" dirty="0">
                <a:solidFill>
                  <a:srgbClr val="7030A0"/>
                </a:solidFill>
              </a:rPr>
              <a:t>er</a:t>
            </a:r>
            <a:r>
              <a:rPr lang="fr-FR" sz="2800" b="1" u="sng" dirty="0">
                <a:solidFill>
                  <a:srgbClr val="7030A0"/>
                </a:solidFill>
              </a:rPr>
              <a:t> janvier 2017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fr-FR" sz="16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fr-FR" sz="1000" dirty="0"/>
          </a:p>
          <a:p>
            <a:pPr algn="just"/>
            <a:r>
              <a:rPr lang="fr-FR" sz="2800" b="1" i="1" dirty="0">
                <a:solidFill>
                  <a:srgbClr val="C00000"/>
                </a:solidFill>
              </a:rPr>
              <a:t>Comment le processus a été </a:t>
            </a:r>
            <a:r>
              <a:rPr lang="fr-FR" sz="2800" b="1" i="1" dirty="0" smtClean="0">
                <a:solidFill>
                  <a:srgbClr val="C00000"/>
                </a:solidFill>
              </a:rPr>
              <a:t>implémenté au sein du Ministère ?</a:t>
            </a:r>
            <a:endParaRPr lang="fr-FR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5305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 droite 3"/>
          <p:cNvSpPr/>
          <p:nvPr/>
        </p:nvSpPr>
        <p:spPr>
          <a:xfrm flipV="1">
            <a:off x="5927449" y="2648896"/>
            <a:ext cx="6113172" cy="1924748"/>
          </a:xfrm>
          <a:prstGeom prst="rightArrow">
            <a:avLst/>
          </a:prstGeom>
          <a:solidFill>
            <a:srgbClr val="D6ED9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lèche droite 4"/>
          <p:cNvSpPr/>
          <p:nvPr/>
        </p:nvSpPr>
        <p:spPr>
          <a:xfrm flipV="1">
            <a:off x="198325" y="2679450"/>
            <a:ext cx="6381590" cy="1808838"/>
          </a:xfrm>
          <a:prstGeom prst="rightArrow">
            <a:avLst/>
          </a:prstGeom>
          <a:solidFill>
            <a:srgbClr val="62A22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Organigramme : Connecteur 5"/>
          <p:cNvSpPr/>
          <p:nvPr/>
        </p:nvSpPr>
        <p:spPr>
          <a:xfrm>
            <a:off x="460197" y="3486522"/>
            <a:ext cx="231820" cy="271958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rganigramme : Connecteur 6"/>
          <p:cNvSpPr/>
          <p:nvPr/>
        </p:nvSpPr>
        <p:spPr>
          <a:xfrm>
            <a:off x="2983762" y="3535574"/>
            <a:ext cx="238261" cy="27372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rganigramme : Connecteur 7"/>
          <p:cNvSpPr/>
          <p:nvPr/>
        </p:nvSpPr>
        <p:spPr>
          <a:xfrm>
            <a:off x="5525310" y="3535575"/>
            <a:ext cx="248992" cy="273728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rganigramme : Connecteur 8"/>
          <p:cNvSpPr/>
          <p:nvPr/>
        </p:nvSpPr>
        <p:spPr>
          <a:xfrm>
            <a:off x="7017124" y="3484752"/>
            <a:ext cx="248992" cy="273728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rganigramme : Connecteur 10"/>
          <p:cNvSpPr/>
          <p:nvPr/>
        </p:nvSpPr>
        <p:spPr>
          <a:xfrm>
            <a:off x="11369007" y="3447005"/>
            <a:ext cx="248992" cy="273728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Connecteur droit 14"/>
          <p:cNvCxnSpPr/>
          <p:nvPr/>
        </p:nvCxnSpPr>
        <p:spPr>
          <a:xfrm>
            <a:off x="576107" y="3747749"/>
            <a:ext cx="0" cy="184566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>
            <a:off x="3108307" y="1416487"/>
            <a:ext cx="39063" cy="2172913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649806" y="3720733"/>
            <a:ext cx="0" cy="19371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7141620" y="1416487"/>
            <a:ext cx="0" cy="208329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11493503" y="1416487"/>
            <a:ext cx="0" cy="213234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635359" y="5267784"/>
            <a:ext cx="2227346" cy="92333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2015 : 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Adoption de la LOLF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instituant le BP au BF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5724412" y="5267784"/>
            <a:ext cx="2589406" cy="92333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2017</a:t>
            </a:r>
            <a:r>
              <a:rPr lang="fr-FR" b="1" dirty="0">
                <a:solidFill>
                  <a:srgbClr val="FF0000"/>
                </a:solidFill>
              </a:rPr>
              <a:t> </a:t>
            </a:r>
            <a:r>
              <a:rPr lang="fr-FR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fr-FR" b="1" dirty="0"/>
              <a:t>1er budget </a:t>
            </a:r>
            <a:r>
              <a:rPr lang="fr-FR" b="1" dirty="0" smtClean="0"/>
              <a:t>programme</a:t>
            </a:r>
          </a:p>
          <a:p>
            <a:r>
              <a:rPr lang="fr-FR" b="1" dirty="0" smtClean="0"/>
              <a:t>du </a:t>
            </a:r>
            <a:r>
              <a:rPr lang="fr-FR" b="1" dirty="0" smtClean="0">
                <a:solidFill>
                  <a:srgbClr val="0070C0"/>
                </a:solidFill>
              </a:rPr>
              <a:t>MAECBE</a:t>
            </a:r>
            <a:r>
              <a:rPr lang="fr-FR" b="1" dirty="0" smtClean="0"/>
              <a:t> avec  3 PB</a:t>
            </a:r>
            <a:endParaRPr lang="fr-FR" b="1" dirty="0" smtClean="0"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8284489" y="473817"/>
            <a:ext cx="3131113" cy="120032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Depuis 2021 </a:t>
            </a:r>
            <a:r>
              <a:rPr lang="fr-FR" b="1" dirty="0">
                <a:solidFill>
                  <a:srgbClr val="FF0000"/>
                </a:solidFill>
              </a:rPr>
              <a:t>: </a:t>
            </a:r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b="1" dirty="0" smtClean="0"/>
              <a:t>Revue des programmes à 4 pour le Ministère (MAECIABE - MAECRBE </a:t>
            </a:r>
            <a:endParaRPr lang="en-GB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279043" y="516658"/>
            <a:ext cx="2790426" cy="120032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2016 :</a:t>
            </a:r>
          </a:p>
          <a:p>
            <a:r>
              <a:rPr lang="fr-FR" b="1" dirty="0"/>
              <a:t>Circulaire présidentielle </a:t>
            </a:r>
            <a:r>
              <a:rPr lang="fr-FR" b="1" dirty="0" smtClean="0"/>
              <a:t>généralisant le BP pour l’exercice budgétaire 2017</a:t>
            </a:r>
            <a:endParaRPr lang="en-GB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3873063" y="750816"/>
            <a:ext cx="3231598" cy="9233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2019-2020 :</a:t>
            </a:r>
          </a:p>
          <a:p>
            <a:r>
              <a:rPr lang="fr-FR" b="1" dirty="0" smtClean="0"/>
              <a:t>Revue des PB à 2 PB pour le </a:t>
            </a:r>
            <a:r>
              <a:rPr lang="fr-FR" b="1" dirty="0" smtClean="0">
                <a:solidFill>
                  <a:srgbClr val="0070C0"/>
                </a:solidFill>
              </a:rPr>
              <a:t>MAEC et 2 pour le MIABE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287887" y="-7641"/>
            <a:ext cx="1000321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7030A0"/>
                </a:solidFill>
              </a:rPr>
              <a:t>Historique du passage au Budget-programme pour le MAECRBE</a:t>
            </a:r>
            <a:endParaRPr lang="en-GB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5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26" grpId="0" animBg="1"/>
      <p:bldP spid="27" grpId="0" animBg="1"/>
      <p:bldP spid="29" grpId="0" animBg="1"/>
      <p:bldP spid="30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3dflagsdotcom_burki_2faw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5758"/>
            <a:ext cx="1368152" cy="86409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691685" y="1481070"/>
            <a:ext cx="622049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MISSIONS DU M A E C R B E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6266" y="3047145"/>
            <a:ext cx="176011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fr-FR" b="1" dirty="0" smtClean="0"/>
              <a:t>Programme 028</a:t>
            </a:r>
            <a:endParaRPr lang="en-GB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241183" y="3047145"/>
            <a:ext cx="189748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fr-FR" b="1" dirty="0" smtClean="0"/>
              <a:t>Programme 029 </a:t>
            </a:r>
            <a:endParaRPr lang="en-GB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6293476" y="3047145"/>
            <a:ext cx="189748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fr-FR" b="1" dirty="0" smtClean="0"/>
              <a:t>Programme 137 </a:t>
            </a:r>
            <a:endParaRPr lang="en-GB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345769" y="3047145"/>
            <a:ext cx="189748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fr-FR" b="1" dirty="0" smtClean="0"/>
              <a:t>Programme 030 </a:t>
            </a:r>
            <a:endParaRPr lang="en-GB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608106" y="4238558"/>
            <a:ext cx="226538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fr-FR" b="1" dirty="0" smtClean="0"/>
              <a:t>Défense des intérêts du BF dans le monde</a:t>
            </a:r>
            <a:endParaRPr lang="en-GB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3523023" y="5504863"/>
            <a:ext cx="1293676" cy="646331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fr-FR" b="1" dirty="0" smtClean="0"/>
              <a:t>Intégration africaine</a:t>
            </a:r>
            <a:endParaRPr lang="en-GB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6652589" y="4391696"/>
            <a:ext cx="2334068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fr-FR" b="1" dirty="0" smtClean="0"/>
              <a:t>Gestion des Burkinabè de l’extérieur</a:t>
            </a:r>
            <a:endParaRPr lang="en-GB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9704882" y="5504863"/>
            <a:ext cx="1179262" cy="646331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fr-FR" b="1" dirty="0" smtClean="0"/>
              <a:t>Pilotage et soutien</a:t>
            </a:r>
            <a:endParaRPr lang="en-GB" b="1" dirty="0"/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1206322" y="2331077"/>
            <a:ext cx="8993746" cy="6264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1206322" y="2393718"/>
            <a:ext cx="0" cy="653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4189927" y="2393718"/>
            <a:ext cx="0" cy="653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7102700" y="2393718"/>
            <a:ext cx="0" cy="653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10200068" y="2331077"/>
            <a:ext cx="0" cy="6534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5703195" y="2047741"/>
            <a:ext cx="0" cy="2833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H="1">
            <a:off x="326266" y="3416477"/>
            <a:ext cx="1" cy="97521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256210" y="3416476"/>
            <a:ext cx="0" cy="227598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6293476" y="3475005"/>
            <a:ext cx="0" cy="123544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9345769" y="3475004"/>
            <a:ext cx="0" cy="221745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stCxn id="16" idx="1"/>
          </p:cNvCxnSpPr>
          <p:nvPr/>
        </p:nvCxnSpPr>
        <p:spPr>
          <a:xfrm flipH="1" flipV="1">
            <a:off x="326266" y="4416215"/>
            <a:ext cx="281840" cy="14550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3256210" y="5692462"/>
            <a:ext cx="266813" cy="13556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H="1" flipV="1">
            <a:off x="6293476" y="4710452"/>
            <a:ext cx="290425" cy="19736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 flipV="1">
            <a:off x="9387628" y="5687740"/>
            <a:ext cx="317254" cy="1402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4" name="Titre 1"/>
          <p:cNvSpPr>
            <a:spLocks noGrp="1"/>
          </p:cNvSpPr>
          <p:nvPr>
            <p:ph type="title"/>
          </p:nvPr>
        </p:nvSpPr>
        <p:spPr>
          <a:xfrm>
            <a:off x="1979053" y="49763"/>
            <a:ext cx="8628845" cy="669702"/>
          </a:xfr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fr-FR" sz="3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>Les programmes budgétaires du Ministère</a:t>
            </a:r>
            <a:endParaRPr lang="en-GB" sz="30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399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4559" y="223421"/>
            <a:ext cx="6387920" cy="614917"/>
          </a:xfr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fr-FR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> </a:t>
            </a:r>
            <a:br>
              <a:rPr lang="fr-FR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</a:br>
            <a:r>
              <a:rPr lang="fr-FR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/>
            </a:r>
            <a:br>
              <a:rPr lang="fr-FR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</a:br>
            <a:r>
              <a:rPr lang="fr-FR" sz="32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>Quels acquis majeurs obtenus ?</a:t>
            </a:r>
            <a:endParaRPr lang="en-GB" sz="3200" b="1" i="1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odoni Poster SSi" pitchFamily="34" charset="0"/>
              <a:ea typeface="+mn-ea"/>
              <a:cs typeface="+mn-cs"/>
            </a:endParaRPr>
          </a:p>
        </p:txBody>
      </p:sp>
      <p:pic>
        <p:nvPicPr>
          <p:cNvPr id="3" name="Image 2" descr="3dflagsdotcom_burki_2faw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5758"/>
            <a:ext cx="1368152" cy="86409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146214" y="1822956"/>
            <a:ext cx="10277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Définition des programmes </a:t>
            </a:r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budgétaires</a:t>
            </a:r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,</a:t>
            </a:r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 des </a:t>
            </a:r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actions de mise en œuvre et </a:t>
            </a:r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des </a:t>
            </a:r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objectifs stratégiques et </a:t>
            </a:r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opérationnels</a:t>
            </a:r>
            <a:endParaRPr lang="fr-FR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pic>
        <p:nvPicPr>
          <p:cNvPr id="5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5" y="1955120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7" y="3155325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6" y="4061991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6" y="4892988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146217" y="3101341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Présentation du budget sous format BP depuis 2017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146216" y="3972826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Alignement du budget avec les priorités nationales de développement (PND)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146215" y="4803823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Définition de la cartographie des Programmes budgétaires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146214" y="5608078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Désignation des responsables de Programmes </a:t>
            </a:r>
            <a:endParaRPr lang="fr-FR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pic>
        <p:nvPicPr>
          <p:cNvPr id="13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6" y="5697243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2910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3dflagsdotcom_burki_2faw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5758"/>
            <a:ext cx="1368152" cy="86409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146217" y="2148303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Application effective de la déconcentration de l’ordonnancement</a:t>
            </a:r>
          </a:p>
        </p:txBody>
      </p:sp>
      <p:pic>
        <p:nvPicPr>
          <p:cNvPr id="5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6" y="2238455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7" y="3155325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6" y="4061991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6" y="4892988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146217" y="3101341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Définition d’un projet annuel de performance (PAP) 2024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146216" y="3972826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Suivi annuel de la performance à travers le RAP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146215" y="4803823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Compétences internes </a:t>
            </a:r>
            <a:endParaRPr lang="en-GB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1854559" y="223421"/>
            <a:ext cx="6387920" cy="614917"/>
          </a:xfr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fr-FR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> </a:t>
            </a:r>
            <a:br>
              <a:rPr lang="fr-FR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</a:br>
            <a:r>
              <a:rPr lang="fr-FR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/>
            </a:r>
            <a:br>
              <a:rPr lang="fr-FR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</a:br>
            <a:r>
              <a:rPr lang="fr-FR" sz="32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>Quels acquis majeurs obtenus ?</a:t>
            </a:r>
            <a:endParaRPr lang="en-GB" sz="3200" b="1" i="1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odoni Poster SS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34340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3dflagsdotcom_burki_2faw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5758"/>
            <a:ext cx="1368152" cy="86409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146213" y="1851736"/>
            <a:ext cx="8525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Désignation non formalisée des responsables de programme</a:t>
            </a:r>
            <a:endParaRPr lang="fr-FR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pic>
        <p:nvPicPr>
          <p:cNvPr id="5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5" y="1956770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5" y="2919887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39" y="3778656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6" y="4892988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146213" y="2813880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Faible appropriation des outils de performance (PAP, RAP)</a:t>
            </a:r>
            <a:endParaRPr lang="en-GB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46212" y="3646492"/>
            <a:ext cx="10277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Insuffisance de capacités des acteurs internes pour une mise en œuvre effective du budget programme </a:t>
            </a:r>
            <a:endParaRPr lang="en-GB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146215" y="4803823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Intégration artificielle de la rémunération du personnel dans les programmes</a:t>
            </a:r>
            <a:endParaRPr lang="en-GB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1964022" y="388980"/>
            <a:ext cx="7334524" cy="614917"/>
          </a:xfr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fr-FR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/>
            </a:r>
            <a:br>
              <a:rPr lang="fr-FR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</a:br>
            <a:r>
              <a:rPr lang="fr-FR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/>
            </a:r>
            <a:br>
              <a:rPr lang="fr-FR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</a:br>
            <a:r>
              <a:rPr lang="fr-FR" sz="3200" b="1" i="1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doni Poster SSi" pitchFamily="34" charset="0"/>
                <a:ea typeface="+mn-ea"/>
                <a:cs typeface="+mn-cs"/>
              </a:rPr>
              <a:t>Quelles en sont les </a:t>
            </a:r>
            <a:r>
              <a:rPr lang="fr-FR" sz="3200" b="1" i="1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doni Poster SSi" pitchFamily="34" charset="0"/>
                <a:ea typeface="+mn-ea"/>
                <a:cs typeface="+mn-cs"/>
              </a:rPr>
              <a:t>insuffisances ?</a:t>
            </a:r>
            <a:endParaRPr lang="en-GB" sz="3200" b="1" i="1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odoni Poster SSi" pitchFamily="34" charset="0"/>
              <a:ea typeface="+mn-ea"/>
              <a:cs typeface="+mn-cs"/>
            </a:endParaRPr>
          </a:p>
        </p:txBody>
      </p:sp>
      <p:pic>
        <p:nvPicPr>
          <p:cNvPr id="14" name="Picture 2" descr="poi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5" y="5751757"/>
            <a:ext cx="465135" cy="25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1146211" y="5586141"/>
            <a:ext cx="102773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Cadre de gestion de la performance non encore opérationnel (dialogue de gestion, …)</a:t>
            </a:r>
            <a:endParaRPr lang="en-GB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  <a:p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 </a:t>
            </a:r>
            <a:endParaRPr lang="en-GB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41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96980" y="223421"/>
            <a:ext cx="9169758" cy="614917"/>
          </a:xfr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fr-FR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/>
            </a:r>
            <a:br>
              <a:rPr lang="fr-FR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</a:br>
            <a:r>
              <a:rPr lang="fr-FR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/>
            </a:r>
            <a:br>
              <a:rPr lang="fr-FR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</a:br>
            <a:r>
              <a:rPr lang="fr-FR" sz="32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  <a:ea typeface="+mn-ea"/>
                <a:cs typeface="+mn-cs"/>
              </a:rPr>
              <a:t>BP : quelle valeur ajoutée pour le Ministère ?</a:t>
            </a:r>
            <a:endParaRPr lang="en-GB" sz="3200" b="1" i="1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odoni Poster SSi" pitchFamily="34" charset="0"/>
              <a:ea typeface="+mn-ea"/>
              <a:cs typeface="+mn-cs"/>
            </a:endParaRPr>
          </a:p>
        </p:txBody>
      </p:sp>
      <p:pic>
        <p:nvPicPr>
          <p:cNvPr id="3" name="Image 2" descr="3dflagsdotcom_burki_2faw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5758"/>
            <a:ext cx="1368152" cy="86409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146213" y="1851736"/>
            <a:ext cx="8525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Promouvoir l’efficacité des Programmes budgétaires </a:t>
            </a:r>
            <a:endParaRPr lang="fr-FR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pic>
        <p:nvPicPr>
          <p:cNvPr id="5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5" y="1956770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5" y="2659986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4" y="3424879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oi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4" y="4559152"/>
            <a:ext cx="465135" cy="28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146211" y="2552943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Améliorer la performance, la </a:t>
            </a:r>
            <a:r>
              <a:rPr lang="fr-FR" sz="2400" spc="-5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redevabilité</a:t>
            </a:r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 et la transparence des acteurs </a:t>
            </a:r>
            <a:endParaRPr lang="en-GB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46210" y="3326799"/>
            <a:ext cx="10277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Articuler au mieux les ressources autour des priorités et des objectifs de l’action diplomatique</a:t>
            </a:r>
            <a:endParaRPr lang="en-GB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146210" y="4469987"/>
            <a:ext cx="10277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Promouvoir une culture de résultats dans l’accomplissement des missions </a:t>
            </a:r>
            <a:endParaRPr lang="en-GB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pic>
        <p:nvPicPr>
          <p:cNvPr id="12" name="Picture 2" descr="poi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4" y="5274298"/>
            <a:ext cx="465135" cy="25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1146210" y="5123469"/>
            <a:ext cx="102773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Renforcer le lien entre stratégies nationales de développement, politiques sectorielle et budget de l’Etat</a:t>
            </a:r>
            <a:endParaRPr lang="en-GB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  <a:p>
            <a:r>
              <a:rPr lang="fr-FR" sz="2400" spc="-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 </a:t>
            </a:r>
            <a:endParaRPr lang="en-GB" sz="2400" spc="-50" dirty="0"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  <p:pic>
        <p:nvPicPr>
          <p:cNvPr id="14" name="Picture 2" descr="poi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03" y="6039191"/>
            <a:ext cx="465135" cy="25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1146209" y="5910633"/>
            <a:ext cx="8525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spc="-5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Poster SSi" pitchFamily="34" charset="0"/>
              </a:rPr>
              <a:t>Améliorer la qualité de la dépense au profit des citoyens</a:t>
            </a:r>
            <a:endParaRPr lang="fr-FR" sz="2400" b="1" spc="-50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Poster SS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75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Rétrospective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étrospectiv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8113</TotalTime>
  <Words>500</Words>
  <Application>Microsoft Office PowerPoint</Application>
  <PresentationFormat>Personnalisé</PresentationFormat>
  <Paragraphs>85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Rétrospective</vt:lpstr>
      <vt:lpstr>Présentation PowerPoint</vt:lpstr>
      <vt:lpstr>Présentation PowerPoint</vt:lpstr>
      <vt:lpstr>Introduction</vt:lpstr>
      <vt:lpstr>Présentation PowerPoint</vt:lpstr>
      <vt:lpstr>Les programmes budgétaires du Ministère</vt:lpstr>
      <vt:lpstr>   Quels acquis majeurs obtenus ?</vt:lpstr>
      <vt:lpstr>   Quels acquis majeurs obtenus ?</vt:lpstr>
      <vt:lpstr>  Quelles en sont les insuffisances ?</vt:lpstr>
      <vt:lpstr>  BP : quelle valeur ajoutée pour le Ministère ?</vt:lpstr>
      <vt:lpstr>  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DE LA COLLECTE DES DONNÉES STATISTIQUES dans le cadre de l’élaboration de l’Annuaire statistique 2022</dc:title>
  <dc:creator>Compte Microsoft</dc:creator>
  <cp:lastModifiedBy>DGESS PC</cp:lastModifiedBy>
  <cp:revision>321</cp:revision>
  <cp:lastPrinted>2023-07-26T15:40:33Z</cp:lastPrinted>
  <dcterms:created xsi:type="dcterms:W3CDTF">2023-04-18T08:57:30Z</dcterms:created>
  <dcterms:modified xsi:type="dcterms:W3CDTF">2023-09-05T12:39:26Z</dcterms:modified>
</cp:coreProperties>
</file>