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71" r:id="rId4"/>
    <p:sldId id="283" r:id="rId5"/>
    <p:sldId id="282" r:id="rId6"/>
    <p:sldId id="272" r:id="rId7"/>
    <p:sldId id="277" r:id="rId8"/>
    <p:sldId id="284" r:id="rId9"/>
    <p:sldId id="281" r:id="rId10"/>
    <p:sldId id="261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9" autoAdjust="0"/>
    <p:restoredTop sz="94660"/>
  </p:normalViewPr>
  <p:slideViewPr>
    <p:cSldViewPr snapToGrid="0">
      <p:cViewPr varScale="1">
        <p:scale>
          <a:sx n="76" d="100"/>
          <a:sy n="76" d="100"/>
        </p:scale>
        <p:origin x="924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EE3-CF56-4FDD-98D2-7DFFEA268CD5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9BE8-A7BF-4100-9FE0-16E92E9F6E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12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EE3-CF56-4FDD-98D2-7DFFEA268CD5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9BE8-A7BF-4100-9FE0-16E92E9F6E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303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EE3-CF56-4FDD-98D2-7DFFEA268CD5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9BE8-A7BF-4100-9FE0-16E92E9F6E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94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EE3-CF56-4FDD-98D2-7DFFEA268CD5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9BE8-A7BF-4100-9FE0-16E92E9F6E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979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EE3-CF56-4FDD-98D2-7DFFEA268CD5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9BE8-A7BF-4100-9FE0-16E92E9F6E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76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EE3-CF56-4FDD-98D2-7DFFEA268CD5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9BE8-A7BF-4100-9FE0-16E92E9F6E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80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EE3-CF56-4FDD-98D2-7DFFEA268CD5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9BE8-A7BF-4100-9FE0-16E92E9F6E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04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EE3-CF56-4FDD-98D2-7DFFEA268CD5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9BE8-A7BF-4100-9FE0-16E92E9F6E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530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EE3-CF56-4FDD-98D2-7DFFEA268CD5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9BE8-A7BF-4100-9FE0-16E92E9F6E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26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EE3-CF56-4FDD-98D2-7DFFEA268CD5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9BE8-A7BF-4100-9FE0-16E92E9F6E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93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1EE3-CF56-4FDD-98D2-7DFFEA268CD5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99BE8-A7BF-4100-9FE0-16E92E9F6E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693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F1EE3-CF56-4FDD-98D2-7DFFEA268CD5}" type="datetimeFigureOut">
              <a:rPr lang="fr-FR" smtClean="0"/>
              <a:t>08/07/2019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99BE8-A7BF-4100-9FE0-16E92E9F6E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22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C58995-2920-4F0D-97DD-1AF9F6260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527160"/>
            <a:ext cx="7772400" cy="844062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Formulation des résultats</a:t>
            </a:r>
            <a:endParaRPr lang="fr-FR" sz="36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826CBC-AC8F-4DB6-A123-C02068B8DD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2807" y="4772671"/>
            <a:ext cx="6858000" cy="1655762"/>
          </a:xfrm>
        </p:spPr>
        <p:txBody>
          <a:bodyPr/>
          <a:lstStyle/>
          <a:p>
            <a:r>
              <a:rPr lang="fr-FR" dirty="0"/>
              <a:t>Juillet 2019</a:t>
            </a:r>
          </a:p>
          <a:p>
            <a:r>
              <a:rPr lang="fr-FR" dirty="0"/>
              <a:t>Salifou Zoungrana, Spécialiste Suivi évaluation / PNUD</a:t>
            </a:r>
          </a:p>
        </p:txBody>
      </p:sp>
    </p:spTree>
    <p:extLst>
      <p:ext uri="{BB962C8B-B14F-4D97-AF65-F5344CB8AC3E}">
        <p14:creationId xmlns:p14="http://schemas.microsoft.com/office/powerpoint/2010/main" val="1658605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7BD93659-F5F1-4E59-BC76-0842B9B57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A186AE-B317-4BF7-BEA7-D3D12B6783F5}" type="slidenum">
              <a:rPr lang="fr-FR" altLang="fr-FR" sz="900">
                <a:solidFill>
                  <a:srgbClr val="045C75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fr-FR" altLang="fr-FR" sz="900">
              <a:solidFill>
                <a:srgbClr val="045C75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80EF708-E7D0-4866-849F-AEAC51B44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237" y="908866"/>
            <a:ext cx="7877432" cy="601748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fr-FR" altLang="fr-FR" b="1" kern="1200" dirty="0">
                <a:solidFill>
                  <a:schemeClr val="bg1"/>
                </a:solidFill>
              </a:rPr>
              <a:t>Attributs des activités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77B672D6-5B1E-4F41-9CCE-35796E720C46}"/>
              </a:ext>
            </a:extLst>
          </p:cNvPr>
          <p:cNvSpPr/>
          <p:nvPr/>
        </p:nvSpPr>
        <p:spPr>
          <a:xfrm>
            <a:off x="101943" y="4964589"/>
            <a:ext cx="4513305" cy="4402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altLang="fr-FR" sz="2100" b="1" dirty="0"/>
              <a:t>Formulée par un verbe d’action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B89A168F-9C32-42E7-81BB-A9E1974523EB}"/>
              </a:ext>
            </a:extLst>
          </p:cNvPr>
          <p:cNvSpPr/>
          <p:nvPr/>
        </p:nvSpPr>
        <p:spPr>
          <a:xfrm>
            <a:off x="101943" y="1875243"/>
            <a:ext cx="4513305" cy="809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altLang="fr-FR" sz="2100" b="1" dirty="0"/>
              <a:t>Répondent à la question « que faut-il faire pour obtenir le produit ?»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BE8D5DCB-5887-434D-88AF-8C74A76A614F}"/>
              </a:ext>
            </a:extLst>
          </p:cNvPr>
          <p:cNvSpPr/>
          <p:nvPr/>
        </p:nvSpPr>
        <p:spPr>
          <a:xfrm>
            <a:off x="101943" y="2959168"/>
            <a:ext cx="4513305" cy="939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altLang="fr-FR" sz="2100" b="1" dirty="0"/>
              <a:t>Définies en groupe (nécessairement) avec d’autres activités pour générer le produit (planification pluriannuelle)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0D5B4D6-CDCB-4047-96BD-4E74F65A4DBA}"/>
              </a:ext>
            </a:extLst>
          </p:cNvPr>
          <p:cNvSpPr/>
          <p:nvPr/>
        </p:nvSpPr>
        <p:spPr>
          <a:xfrm>
            <a:off x="101943" y="4088635"/>
            <a:ext cx="4513305" cy="6017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altLang="fr-FR" sz="2100" b="1" dirty="0"/>
              <a:t>Définies dans un ordre précis d’exécution 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ED30C34D-7E55-4153-A539-5412E085C0A0}"/>
              </a:ext>
            </a:extLst>
          </p:cNvPr>
          <p:cNvSpPr/>
          <p:nvPr/>
        </p:nvSpPr>
        <p:spPr>
          <a:xfrm>
            <a:off x="4715647" y="1793015"/>
            <a:ext cx="4326410" cy="939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altLang="fr-FR" sz="2100" b="1" dirty="0"/>
              <a:t>Définie de façon précise, de sorte à permettre une budgétisation sans ambiguïté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BFBE2DF2-A4E0-46D4-8E88-43DECA1CC48D}"/>
              </a:ext>
            </a:extLst>
          </p:cNvPr>
          <p:cNvSpPr/>
          <p:nvPr/>
        </p:nvSpPr>
        <p:spPr>
          <a:xfrm>
            <a:off x="4715647" y="2885135"/>
            <a:ext cx="4326410" cy="939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altLang="fr-FR" sz="2100" b="1" dirty="0"/>
              <a:t>Une activité fait intervenir plusieurs unités/personnes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28819953-18CE-480C-872C-2F7AB04F43F1}"/>
              </a:ext>
            </a:extLst>
          </p:cNvPr>
          <p:cNvSpPr/>
          <p:nvPr/>
        </p:nvSpPr>
        <p:spPr>
          <a:xfrm>
            <a:off x="4715647" y="4014754"/>
            <a:ext cx="4326410" cy="6017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altLang="fr-FR" sz="2100" b="1" dirty="0"/>
              <a:t>Définies dans un ordre précis d’exécution 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7EC12DAE-D7C9-4693-B6FD-5065C1550D68}"/>
              </a:ext>
            </a:extLst>
          </p:cNvPr>
          <p:cNvSpPr/>
          <p:nvPr/>
        </p:nvSpPr>
        <p:spPr>
          <a:xfrm>
            <a:off x="4715647" y="4767783"/>
            <a:ext cx="4326410" cy="8338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altLang="fr-FR" sz="2100" b="1" dirty="0"/>
              <a:t>Le livrable de l’activité doit être clairement identifiable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F94D1FF4-66EB-42DB-A96D-8DB908E93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2C027E-B581-4677-BD32-96DDB26ECF1E}" type="slidenum">
              <a:rPr lang="fr-FR" altLang="fr-FR" sz="900">
                <a:solidFill>
                  <a:srgbClr val="045C75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fr-FR" altLang="fr-FR" sz="900">
              <a:solidFill>
                <a:srgbClr val="045C75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4FAC038-7A2F-4390-9F49-951697B987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294" y="922766"/>
            <a:ext cx="8149281" cy="532242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fr-FR" altLang="fr-FR" b="1" dirty="0">
                <a:solidFill>
                  <a:srgbClr val="FFFF00"/>
                </a:solidFill>
              </a:rPr>
              <a:t>Pratiques à</a:t>
            </a:r>
            <a:r>
              <a:rPr lang="fr-FR" altLang="fr-FR" sz="3600" b="1" dirty="0">
                <a:solidFill>
                  <a:srgbClr val="FFFF00"/>
                </a:solidFill>
              </a:rPr>
              <a:t> éviter…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2D4E2170-92EE-413C-BE87-75E4486EB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2804" y="1622115"/>
            <a:ext cx="7853771" cy="473423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fr-FR" sz="2000" b="1" dirty="0"/>
              <a:t>Formulations à éviter</a:t>
            </a:r>
          </a:p>
          <a:p>
            <a:pPr>
              <a:lnSpc>
                <a:spcPct val="80000"/>
              </a:lnSpc>
              <a:defRPr/>
            </a:pPr>
            <a:r>
              <a:rPr lang="fr-FR" sz="2000" b="1" dirty="0">
                <a:solidFill>
                  <a:srgbClr val="FF0000"/>
                </a:solidFill>
              </a:rPr>
              <a:t>Renforcer les capacités des …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r-FR" sz="2000" dirty="0">
                <a:solidFill>
                  <a:srgbClr val="0070C0"/>
                </a:solidFill>
              </a:rPr>
              <a:t>Préférer, « Former les… en matière de… »</a:t>
            </a:r>
          </a:p>
          <a:p>
            <a:pPr>
              <a:lnSpc>
                <a:spcPct val="80000"/>
              </a:lnSpc>
              <a:defRPr/>
            </a:pPr>
            <a:r>
              <a:rPr lang="fr-FR" sz="2000" b="1" dirty="0">
                <a:solidFill>
                  <a:srgbClr val="FF0000"/>
                </a:solidFill>
              </a:rPr>
              <a:t>Appuyer les communautés en …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r-FR" sz="2000" dirty="0">
                <a:solidFill>
                  <a:srgbClr val="0070C0"/>
                </a:solidFill>
              </a:rPr>
              <a:t>La nature de l’appui doit être connue et précisée. Par exemple: « Doter les communautés en… »</a:t>
            </a:r>
          </a:p>
          <a:p>
            <a:pPr>
              <a:lnSpc>
                <a:spcPct val="80000"/>
              </a:lnSpc>
              <a:defRPr/>
            </a:pPr>
            <a:r>
              <a:rPr lang="fr-FR" sz="2000" b="1" dirty="0">
                <a:solidFill>
                  <a:srgbClr val="FF0000"/>
                </a:solidFill>
              </a:rPr>
              <a:t>Assister les communautés à …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r-FR" sz="2000" dirty="0">
                <a:solidFill>
                  <a:srgbClr val="0070C0"/>
                </a:solidFill>
              </a:rPr>
              <a:t>Idem</a:t>
            </a:r>
          </a:p>
          <a:p>
            <a:pPr>
              <a:lnSpc>
                <a:spcPct val="80000"/>
              </a:lnSpc>
              <a:defRPr/>
            </a:pPr>
            <a:r>
              <a:rPr lang="fr-FR" sz="2000" b="1" dirty="0">
                <a:solidFill>
                  <a:srgbClr val="FF0000"/>
                </a:solidFill>
              </a:rPr>
              <a:t>Mettre en œuvre la stratégie de…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r-FR" sz="2000" dirty="0">
                <a:solidFill>
                  <a:srgbClr val="0070C0"/>
                </a:solidFill>
              </a:rPr>
              <a:t>La mise en œuvre d’une stratégie comprend tellement de composantes qu’il est inapproprié de l’avoir comme activité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fr-FR" sz="2000" b="1" dirty="0"/>
          </a:p>
          <a:p>
            <a:pPr>
              <a:lnSpc>
                <a:spcPct val="80000"/>
              </a:lnSpc>
              <a:defRPr/>
            </a:pPr>
            <a:r>
              <a:rPr lang="fr-FR" sz="2000" b="1" dirty="0">
                <a:solidFill>
                  <a:srgbClr val="FF0000"/>
                </a:solidFill>
              </a:rPr>
              <a:t>L’utilisation de la conjonction de coordination « et »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75303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Formulation des résultats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10532" y="1748118"/>
            <a:ext cx="2484750" cy="2164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/>
              <a:t>La résolution d’un problème permet de passer d’une situation non désirée à une situation désirée. </a:t>
            </a:r>
            <a:endParaRPr lang="fr-FR" sz="2000" b="1" dirty="0"/>
          </a:p>
        </p:txBody>
      </p:sp>
      <p:sp>
        <p:nvSpPr>
          <p:cNvPr id="6" name="Flèche droite 5"/>
          <p:cNvSpPr/>
          <p:nvPr/>
        </p:nvSpPr>
        <p:spPr>
          <a:xfrm>
            <a:off x="2595283" y="2662518"/>
            <a:ext cx="1298453" cy="295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3893736" y="934571"/>
            <a:ext cx="5183030" cy="34088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Changement positif</a:t>
            </a:r>
          </a:p>
          <a:p>
            <a:pPr algn="ctr"/>
            <a:endParaRPr lang="fr-FR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/>
              <a:t>En terme de capacité/compétence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/>
              <a:t>En terme de  performance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/>
              <a:t>En terme de comportement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/>
              <a:t>Dans les conditions de vie, de travail,…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r-FR" sz="2400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147917" y="5304865"/>
            <a:ext cx="2675965" cy="1035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Formulation du résultat 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3751730" y="5472953"/>
            <a:ext cx="5325036" cy="11967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Décrire le changement souhaité</a:t>
            </a:r>
          </a:p>
        </p:txBody>
      </p:sp>
      <p:sp>
        <p:nvSpPr>
          <p:cNvPr id="10" name="Flèche droite 9"/>
          <p:cNvSpPr/>
          <p:nvPr/>
        </p:nvSpPr>
        <p:spPr>
          <a:xfrm>
            <a:off x="2891118" y="5822577"/>
            <a:ext cx="726141" cy="147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>
            <a:off x="6548718" y="4343401"/>
            <a:ext cx="268941" cy="11295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29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8"/>
          <p:cNvSpPr>
            <a:spLocks noGrp="1"/>
          </p:cNvSpPr>
          <p:nvPr>
            <p:ph type="title"/>
          </p:nvPr>
        </p:nvSpPr>
        <p:spPr>
          <a:xfrm>
            <a:off x="306474" y="0"/>
            <a:ext cx="8576269" cy="1143000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fr-FR" sz="32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Eléments à prendre en compte dans la formulation des résultats</a:t>
            </a:r>
          </a:p>
        </p:txBody>
      </p:sp>
      <p:sp>
        <p:nvSpPr>
          <p:cNvPr id="6" name="Espace réservé du contenu 9"/>
          <p:cNvSpPr>
            <a:spLocks noGrp="1"/>
          </p:cNvSpPr>
          <p:nvPr>
            <p:ph idx="1"/>
          </p:nvPr>
        </p:nvSpPr>
        <p:spPr>
          <a:xfrm>
            <a:off x="1075173" y="1574005"/>
            <a:ext cx="7339693" cy="3610943"/>
          </a:xfrm>
        </p:spPr>
        <p:txBody>
          <a:bodyPr>
            <a:normAutofit/>
          </a:bodyPr>
          <a:lstStyle/>
          <a:p>
            <a:pPr eaLnBrk="1" hangingPunct="1">
              <a:lnSpc>
                <a:spcPct val="160000"/>
              </a:lnSpc>
              <a:defRPr/>
            </a:pPr>
            <a:r>
              <a:rPr lang="fr-FR" dirty="0">
                <a:latin typeface="Trebuchet MS" pitchFamily="34" charset="0"/>
              </a:rPr>
              <a:t>La zone cible</a:t>
            </a:r>
          </a:p>
          <a:p>
            <a:pPr eaLnBrk="1" hangingPunct="1">
              <a:lnSpc>
                <a:spcPct val="160000"/>
              </a:lnSpc>
              <a:defRPr/>
            </a:pPr>
            <a:r>
              <a:rPr lang="fr-FR" dirty="0">
                <a:latin typeface="Trebuchet MS" pitchFamily="34" charset="0"/>
              </a:rPr>
              <a:t>La population cible</a:t>
            </a:r>
          </a:p>
          <a:p>
            <a:pPr eaLnBrk="1" hangingPunct="1">
              <a:lnSpc>
                <a:spcPct val="160000"/>
              </a:lnSpc>
              <a:defRPr/>
            </a:pPr>
            <a:r>
              <a:rPr lang="fr-FR" dirty="0">
                <a:latin typeface="Trebuchet MS" pitchFamily="34" charset="0"/>
              </a:rPr>
              <a:t>Le changement souhaité</a:t>
            </a:r>
          </a:p>
          <a:p>
            <a:pPr eaLnBrk="1" hangingPunct="1">
              <a:lnSpc>
                <a:spcPct val="160000"/>
              </a:lnSpc>
              <a:defRPr/>
            </a:pPr>
            <a:r>
              <a:rPr lang="fr-FR" dirty="0">
                <a:latin typeface="Trebuchet MS" pitchFamily="34" charset="0"/>
              </a:rPr>
              <a:t>Le temps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D3B20-0957-4F09-94C1-42A66803F32F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170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8"/>
          <p:cNvSpPr>
            <a:spLocks noGrp="1"/>
          </p:cNvSpPr>
          <p:nvPr>
            <p:ph type="title"/>
          </p:nvPr>
        </p:nvSpPr>
        <p:spPr>
          <a:xfrm>
            <a:off x="306474" y="0"/>
            <a:ext cx="8576269" cy="653143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fr-FR" sz="32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éviter</a:t>
            </a:r>
          </a:p>
        </p:txBody>
      </p:sp>
      <p:sp>
        <p:nvSpPr>
          <p:cNvPr id="6" name="Espace réservé du contenu 9"/>
          <p:cNvSpPr>
            <a:spLocks noGrp="1"/>
          </p:cNvSpPr>
          <p:nvPr>
            <p:ph idx="1"/>
          </p:nvPr>
        </p:nvSpPr>
        <p:spPr>
          <a:xfrm>
            <a:off x="190919" y="1574005"/>
            <a:ext cx="8515978" cy="3610943"/>
          </a:xfrm>
        </p:spPr>
        <p:txBody>
          <a:bodyPr>
            <a:normAutofit/>
          </a:bodyPr>
          <a:lstStyle/>
          <a:p>
            <a:pPr eaLnBrk="1" hangingPunct="1">
              <a:lnSpc>
                <a:spcPct val="160000"/>
              </a:lnSpc>
              <a:defRPr/>
            </a:pPr>
            <a:r>
              <a:rPr lang="fr-FR" dirty="0">
                <a:solidFill>
                  <a:srgbClr val="FF0000"/>
                </a:solidFill>
                <a:latin typeface="Trebuchet MS" pitchFamily="34" charset="0"/>
              </a:rPr>
              <a:t>Formulation lourde avec des conjonctions de coordination</a:t>
            </a:r>
          </a:p>
          <a:p>
            <a:pPr eaLnBrk="1" hangingPunct="1">
              <a:lnSpc>
                <a:spcPct val="160000"/>
              </a:lnSpc>
              <a:defRPr/>
            </a:pPr>
            <a:r>
              <a:rPr lang="fr-FR" dirty="0">
                <a:solidFill>
                  <a:srgbClr val="FF0000"/>
                </a:solidFill>
                <a:latin typeface="Trebuchet MS" pitchFamily="34" charset="0"/>
              </a:rPr>
              <a:t>Du genre les …. sont renforcés</a:t>
            </a:r>
          </a:p>
          <a:p>
            <a:pPr eaLnBrk="1" hangingPunct="1">
              <a:lnSpc>
                <a:spcPct val="160000"/>
              </a:lnSpc>
              <a:defRPr/>
            </a:pPr>
            <a:r>
              <a:rPr lang="fr-FR" dirty="0">
                <a:solidFill>
                  <a:srgbClr val="FF0000"/>
                </a:solidFill>
                <a:latin typeface="Trebuchet MS" pitchFamily="34" charset="0"/>
              </a:rPr>
              <a:t>Les structures de … sont appuyées/soutenues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D3B20-0957-4F09-94C1-42A66803F32F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96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8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34980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fr-FR" sz="32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Eléments à prendre en compte dans la définition des indicateurs?</a:t>
            </a:r>
          </a:p>
        </p:txBody>
      </p:sp>
      <p:sp>
        <p:nvSpPr>
          <p:cNvPr id="6" name="Espace réservé du contenu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>
                <a:latin typeface="Trebuchet MS" pitchFamily="34" charset="0"/>
              </a:rPr>
              <a:t>La zone cible</a:t>
            </a:r>
          </a:p>
          <a:p>
            <a:pPr eaLnBrk="1" hangingPunct="1">
              <a:defRPr/>
            </a:pPr>
            <a:r>
              <a:rPr lang="fr-FR" dirty="0">
                <a:latin typeface="Trebuchet MS" pitchFamily="34" charset="0"/>
              </a:rPr>
              <a:t>La population cible</a:t>
            </a:r>
          </a:p>
          <a:p>
            <a:pPr eaLnBrk="1" hangingPunct="1">
              <a:defRPr/>
            </a:pPr>
            <a:r>
              <a:rPr lang="fr-FR" dirty="0">
                <a:latin typeface="Trebuchet MS" pitchFamily="34" charset="0"/>
              </a:rPr>
              <a:t>Les services spécifiques</a:t>
            </a:r>
          </a:p>
          <a:p>
            <a:pPr eaLnBrk="1" hangingPunct="1">
              <a:defRPr/>
            </a:pPr>
            <a:r>
              <a:rPr lang="fr-FR" dirty="0">
                <a:latin typeface="Trebuchet MS" pitchFamily="34" charset="0"/>
              </a:rPr>
              <a:t>Les types d’accès</a:t>
            </a:r>
          </a:p>
          <a:p>
            <a:pPr eaLnBrk="1" hangingPunct="1">
              <a:defRPr/>
            </a:pPr>
            <a:r>
              <a:rPr lang="fr-FR" dirty="0">
                <a:latin typeface="Trebuchet MS" pitchFamily="34" charset="0"/>
              </a:rPr>
              <a:t>Les normes de qualité pour chaque composante spécifique des services</a:t>
            </a:r>
          </a:p>
          <a:p>
            <a:pPr eaLnBrk="1" hangingPunct="1">
              <a:defRPr/>
            </a:pPr>
            <a:r>
              <a:rPr lang="fr-FR" dirty="0">
                <a:latin typeface="Trebuchet MS" pitchFamily="34" charset="0"/>
              </a:rPr>
              <a:t>Les aspects spécifiques à renforcer</a:t>
            </a:r>
          </a:p>
          <a:p>
            <a:pPr eaLnBrk="1" hangingPunct="1">
              <a:defRPr/>
            </a:pPr>
            <a:r>
              <a:rPr lang="fr-FR" dirty="0">
                <a:latin typeface="Trebuchet MS" pitchFamily="34" charset="0"/>
              </a:rPr>
              <a:t>La prise de conscience ou les connaissances à améliorer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D3B20-0957-4F09-94C1-42A66803F32F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884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9"/>
          <p:cNvSpPr>
            <a:spLocks noGrp="1"/>
          </p:cNvSpPr>
          <p:nvPr>
            <p:ph idx="1"/>
          </p:nvPr>
        </p:nvSpPr>
        <p:spPr>
          <a:xfrm>
            <a:off x="683287" y="1124746"/>
            <a:ext cx="8014625" cy="5461949"/>
          </a:xfrm>
        </p:spPr>
        <p:txBody>
          <a:bodyPr>
            <a:noAutofit/>
          </a:bodyPr>
          <a:lstStyle/>
          <a:p>
            <a:pPr marL="0" indent="0" eaLnBrk="1" hangingPunct="1">
              <a:buNone/>
              <a:defRPr/>
            </a:pPr>
            <a:r>
              <a:rPr lang="fr-FR" sz="2400" b="1" dirty="0">
                <a:latin typeface="Trebuchet MS" pitchFamily="34" charset="0"/>
              </a:rPr>
              <a:t>Un bon indicateur doit être :</a:t>
            </a:r>
          </a:p>
          <a:p>
            <a:pPr eaLnBrk="1" hangingPunct="1">
              <a:defRPr/>
            </a:pPr>
            <a:endParaRPr lang="fr-FR" sz="2400" b="1" dirty="0">
              <a:solidFill>
                <a:srgbClr val="0070C0"/>
              </a:solidFill>
              <a:latin typeface="Trebuchet MS" pitchFamily="34" charset="0"/>
            </a:endParaRPr>
          </a:p>
          <a:p>
            <a:pPr eaLnBrk="1" hangingPunct="1">
              <a:defRPr/>
            </a:pPr>
            <a:r>
              <a:rPr lang="fr-FR" sz="2000" b="1" dirty="0">
                <a:solidFill>
                  <a:srgbClr val="0070C0"/>
                </a:solidFill>
                <a:latin typeface="Trebuchet MS" pitchFamily="34" charset="0"/>
              </a:rPr>
              <a:t>En rapport avec le programme</a:t>
            </a:r>
          </a:p>
          <a:p>
            <a:pPr eaLnBrk="1" hangingPunct="1">
              <a:defRPr/>
            </a:pPr>
            <a:endParaRPr lang="fr-FR" sz="2000" b="1" dirty="0">
              <a:solidFill>
                <a:srgbClr val="0070C0"/>
              </a:solidFill>
              <a:latin typeface="Trebuchet MS" pitchFamily="34" charset="0"/>
            </a:endParaRPr>
          </a:p>
          <a:p>
            <a:pPr eaLnBrk="1" hangingPunct="1">
              <a:defRPr/>
            </a:pPr>
            <a:r>
              <a:rPr lang="fr-FR" sz="2000" b="1" dirty="0">
                <a:solidFill>
                  <a:srgbClr val="0070C0"/>
                </a:solidFill>
                <a:latin typeface="Trebuchet MS" pitchFamily="34" charset="0"/>
              </a:rPr>
              <a:t>En rapport avec les normes nationales</a:t>
            </a:r>
          </a:p>
          <a:p>
            <a:pPr eaLnBrk="1" hangingPunct="1">
              <a:defRPr/>
            </a:pPr>
            <a:endParaRPr lang="fr-FR" sz="2000" b="1" dirty="0">
              <a:solidFill>
                <a:srgbClr val="0070C0"/>
              </a:solidFill>
              <a:latin typeface="Trebuchet MS" pitchFamily="34" charset="0"/>
            </a:endParaRPr>
          </a:p>
          <a:p>
            <a:pPr eaLnBrk="1" hangingPunct="1">
              <a:defRPr/>
            </a:pPr>
            <a:r>
              <a:rPr lang="fr-FR" sz="2000" b="1" dirty="0">
                <a:solidFill>
                  <a:srgbClr val="0070C0"/>
                </a:solidFill>
                <a:latin typeface="Trebuchet MS" pitchFamily="34" charset="0"/>
              </a:rPr>
              <a:t>Possibles à collecter</a:t>
            </a:r>
          </a:p>
          <a:p>
            <a:pPr eaLnBrk="1" hangingPunct="1">
              <a:defRPr/>
            </a:pPr>
            <a:endParaRPr lang="fr-FR" sz="2000" b="1" dirty="0">
              <a:solidFill>
                <a:srgbClr val="0070C0"/>
              </a:solidFill>
              <a:latin typeface="Trebuchet MS" pitchFamily="34" charset="0"/>
            </a:endParaRPr>
          </a:p>
          <a:p>
            <a:pPr eaLnBrk="1" hangingPunct="1">
              <a:defRPr/>
            </a:pPr>
            <a:r>
              <a:rPr lang="fr-FR" sz="2000" b="1" dirty="0">
                <a:solidFill>
                  <a:srgbClr val="0070C0"/>
                </a:solidFill>
                <a:latin typeface="Trebuchet MS" pitchFamily="34" charset="0"/>
              </a:rPr>
              <a:t>Faciles à interpréter</a:t>
            </a:r>
          </a:p>
          <a:p>
            <a:pPr eaLnBrk="1" hangingPunct="1">
              <a:defRPr/>
            </a:pPr>
            <a:endParaRPr lang="fr-FR" sz="2000" b="1" dirty="0">
              <a:solidFill>
                <a:srgbClr val="0070C0"/>
              </a:solidFill>
              <a:latin typeface="Trebuchet MS" pitchFamily="34" charset="0"/>
            </a:endParaRPr>
          </a:p>
          <a:p>
            <a:pPr eaLnBrk="1" hangingPunct="1">
              <a:defRPr/>
            </a:pPr>
            <a:r>
              <a:rPr lang="fr-FR" sz="2000" b="1" dirty="0">
                <a:solidFill>
                  <a:srgbClr val="0070C0"/>
                </a:solidFill>
                <a:latin typeface="Trebuchet MS" pitchFamily="34" charset="0"/>
              </a:rPr>
              <a:t>propres à laisser suivre de près le changement intervenu au cours du temps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49A54-025A-4EE8-977A-B9B14D2C95E1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5" name="Titre 8"/>
          <p:cNvSpPr txBox="1">
            <a:spLocks/>
          </p:cNvSpPr>
          <p:nvPr/>
        </p:nvSpPr>
        <p:spPr bwMode="auto">
          <a:xfrm>
            <a:off x="80386" y="0"/>
            <a:ext cx="9013371" cy="792162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fr-FR" sz="32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Tahoma" pitchFamily="34" charset="0"/>
                <a:cs typeface="Tahoma" pitchFamily="34" charset="0"/>
              </a:rPr>
              <a:t>Comment identifier de bons indicateurs ?</a:t>
            </a:r>
          </a:p>
        </p:txBody>
      </p:sp>
    </p:spTree>
    <p:extLst>
      <p:ext uri="{BB962C8B-B14F-4D97-AF65-F5344CB8AC3E}">
        <p14:creationId xmlns:p14="http://schemas.microsoft.com/office/powerpoint/2010/main" val="3737685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280" y="1824039"/>
            <a:ext cx="8641707" cy="4897437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Etre mesurable : on doit pouvoir l’enregistrer et l’analyser qualitativement ou quantitativement.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en-US" sz="1200" dirty="0"/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Etre statistiquement fiable : le suivi quantitatif doit indiquer les changements statistiquement significatifs.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en-US" sz="1200" dirty="0"/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Etre précis et vérifiable : être défini et mesuré de la même manière par tout le monde.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en-US" sz="1200" dirty="0"/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Etre uniforme : ne pas changer dans le temps.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en-US" sz="1200" dirty="0"/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Etre sensible : changer de manière proportionnée en réponse à des changements observés dans les conditions ou éléments mesurés.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en-US" sz="1200" dirty="0"/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fr-FR" sz="2400" dirty="0"/>
              <a:t>Etre utile : utilisable par un large éventail de participants, y compris au niveau communautaire.</a:t>
            </a:r>
            <a:endParaRPr lang="en-US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A51BE-C27D-47DA-8701-600C7F6337BB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1EAEAF-B40D-478B-825A-FAA21B234CBA}"/>
              </a:ext>
            </a:extLst>
          </p:cNvPr>
          <p:cNvSpPr/>
          <p:nvPr/>
        </p:nvSpPr>
        <p:spPr>
          <a:xfrm>
            <a:off x="148280" y="1032367"/>
            <a:ext cx="69630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</a:rPr>
              <a:t>Un bon indicateur doit répondre aux critères suivants</a:t>
            </a:r>
            <a:endParaRPr lang="fr-FR" sz="2400" dirty="0">
              <a:solidFill>
                <a:srgbClr val="0070C0"/>
              </a:solidFill>
            </a:endParaRPr>
          </a:p>
        </p:txBody>
      </p:sp>
      <p:sp>
        <p:nvSpPr>
          <p:cNvPr id="7" name="Titre 8">
            <a:extLst>
              <a:ext uri="{FF2B5EF4-FFF2-40B4-BE49-F238E27FC236}">
                <a16:creationId xmlns:a16="http://schemas.microsoft.com/office/drawing/2014/main" id="{2E6B2804-092B-48D7-B0BE-D3F1655F7224}"/>
              </a:ext>
            </a:extLst>
          </p:cNvPr>
          <p:cNvSpPr txBox="1">
            <a:spLocks/>
          </p:cNvSpPr>
          <p:nvPr/>
        </p:nvSpPr>
        <p:spPr bwMode="auto">
          <a:xfrm>
            <a:off x="80386" y="0"/>
            <a:ext cx="9013371" cy="792162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fr-FR" sz="32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Tahoma" pitchFamily="34" charset="0"/>
                <a:cs typeface="Tahoma" pitchFamily="34" charset="0"/>
              </a:rPr>
              <a:t>Comment identifier de bons indicateurs ?</a:t>
            </a:r>
          </a:p>
        </p:txBody>
      </p:sp>
    </p:spTree>
    <p:extLst>
      <p:ext uri="{BB962C8B-B14F-4D97-AF65-F5344CB8AC3E}">
        <p14:creationId xmlns:p14="http://schemas.microsoft.com/office/powerpoint/2010/main" val="269358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764C5E-B66D-4CFC-BE10-9BCC42C88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SMART: Significatif, Mesurable, Atteignable, </a:t>
            </a:r>
            <a:r>
              <a:rPr lang="fr-FR" dirty="0" err="1"/>
              <a:t>relevent</a:t>
            </a:r>
            <a:r>
              <a:rPr lang="fr-FR" dirty="0"/>
              <a:t>, Temps</a:t>
            </a:r>
          </a:p>
          <a:p>
            <a:endParaRPr lang="fr-FR" dirty="0"/>
          </a:p>
          <a:p>
            <a:r>
              <a:rPr lang="fr-FR" dirty="0"/>
              <a:t>CREAM  : Clear (clair) • Relevant (pertinent) • </a:t>
            </a:r>
            <a:r>
              <a:rPr lang="fr-FR" dirty="0" err="1"/>
              <a:t>Economic</a:t>
            </a:r>
            <a:r>
              <a:rPr lang="fr-FR" dirty="0"/>
              <a:t> (économique) • </a:t>
            </a:r>
            <a:r>
              <a:rPr lang="fr-FR" dirty="0" err="1"/>
              <a:t>Adequate</a:t>
            </a:r>
            <a:r>
              <a:rPr lang="fr-FR" dirty="0"/>
              <a:t> (adéquat) • </a:t>
            </a:r>
            <a:r>
              <a:rPr lang="fr-FR" dirty="0" err="1"/>
              <a:t>Monitorable</a:t>
            </a:r>
            <a:r>
              <a:rPr lang="fr-FR" dirty="0"/>
              <a:t> (évaluable) </a:t>
            </a:r>
          </a:p>
          <a:p>
            <a:endParaRPr lang="fr-FR" dirty="0"/>
          </a:p>
          <a:p>
            <a:r>
              <a:rPr lang="fr-FR" dirty="0"/>
              <a:t>DOPA: Direct, Objectif, Pratique, Adéquat</a:t>
            </a:r>
          </a:p>
        </p:txBody>
      </p:sp>
      <p:sp>
        <p:nvSpPr>
          <p:cNvPr id="6" name="Titre 8">
            <a:extLst>
              <a:ext uri="{FF2B5EF4-FFF2-40B4-BE49-F238E27FC236}">
                <a16:creationId xmlns:a16="http://schemas.microsoft.com/office/drawing/2014/main" id="{F0975686-6EC6-4CB0-9F1C-644AE18A20F2}"/>
              </a:ext>
            </a:extLst>
          </p:cNvPr>
          <p:cNvSpPr txBox="1">
            <a:spLocks/>
          </p:cNvSpPr>
          <p:nvPr/>
        </p:nvSpPr>
        <p:spPr bwMode="auto">
          <a:xfrm>
            <a:off x="80386" y="0"/>
            <a:ext cx="9013371" cy="792162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fr-FR" sz="32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Tahoma" pitchFamily="34" charset="0"/>
                <a:cs typeface="Tahoma" pitchFamily="34" charset="0"/>
              </a:rPr>
              <a:t>Comment identifier de bons indicateurs ?</a:t>
            </a:r>
          </a:p>
        </p:txBody>
      </p:sp>
    </p:spTree>
    <p:extLst>
      <p:ext uri="{BB962C8B-B14F-4D97-AF65-F5344CB8AC3E}">
        <p14:creationId xmlns:p14="http://schemas.microsoft.com/office/powerpoint/2010/main" val="238040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8FA66A3F-0CE3-449A-8D67-613B1F3BF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8A33B5-34DA-4C4B-838C-E994A23D0029}" type="slidenum">
              <a:rPr lang="fr-FR" altLang="fr-FR" sz="900">
                <a:solidFill>
                  <a:srgbClr val="045C75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fr-FR" altLang="fr-FR" sz="900">
              <a:solidFill>
                <a:srgbClr val="045C75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068FABE-320C-46F4-BEAE-5613588E8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944" y="136524"/>
            <a:ext cx="7562335" cy="737683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it-IT" altLang="fr-FR" sz="3600" b="1" kern="1200" dirty="0">
                <a:solidFill>
                  <a:schemeClr val="bg1"/>
                </a:solidFill>
              </a:rPr>
              <a:t>Qu’en est-il de l’activité?</a:t>
            </a:r>
            <a:endParaRPr lang="fr-FR" altLang="fr-FR" sz="3600" b="1" kern="1200" dirty="0">
              <a:solidFill>
                <a:schemeClr val="bg1"/>
              </a:solidFill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0F7970EF-E2C7-4E43-8C60-DCEA5F7E0F8F}"/>
              </a:ext>
            </a:extLst>
          </p:cNvPr>
          <p:cNvSpPr/>
          <p:nvPr/>
        </p:nvSpPr>
        <p:spPr>
          <a:xfrm>
            <a:off x="310463" y="2099104"/>
            <a:ext cx="3113903" cy="16449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fr-FR" altLang="fr-FR" sz="2100" b="1"/>
              <a:t>Cohérence avec le produit (pertinence, exhaustivité)</a:t>
            </a:r>
            <a:endParaRPr lang="fr-FR" altLang="fr-FR" sz="2100" b="1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6C788F1-B1A4-496B-B826-2CE5933D78F0}"/>
              </a:ext>
            </a:extLst>
          </p:cNvPr>
          <p:cNvSpPr/>
          <p:nvPr/>
        </p:nvSpPr>
        <p:spPr>
          <a:xfrm>
            <a:off x="5639314" y="2009035"/>
            <a:ext cx="2876036" cy="16449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fr-FR" altLang="fr-FR" sz="2100" b="1" dirty="0"/>
              <a:t>Capacité à supporter des critères de qualité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4F02C9D-2FA8-43CA-8300-F79C84C1A6F5}"/>
              </a:ext>
            </a:extLst>
          </p:cNvPr>
          <p:cNvSpPr/>
          <p:nvPr/>
        </p:nvSpPr>
        <p:spPr>
          <a:xfrm>
            <a:off x="2801895" y="4014499"/>
            <a:ext cx="3782712" cy="16449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fr-FR" altLang="fr-FR" b="1" dirty="0"/>
              <a:t>Facilité de compréhension aussi bien par les commanditaires que par les exécutant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</TotalTime>
  <Words>482</Words>
  <Application>Microsoft Office PowerPoint</Application>
  <PresentationFormat>Affichage à l'écran (4:3)</PresentationFormat>
  <Paragraphs>94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Times New Roman</vt:lpstr>
      <vt:lpstr>Trebuchet MS</vt:lpstr>
      <vt:lpstr>Wingdings</vt:lpstr>
      <vt:lpstr>Thème Office</vt:lpstr>
      <vt:lpstr>Formulation des résultats</vt:lpstr>
      <vt:lpstr>Présentation PowerPoint</vt:lpstr>
      <vt:lpstr>Eléments à prendre en compte dans la formulation des résultats</vt:lpstr>
      <vt:lpstr>A éviter</vt:lpstr>
      <vt:lpstr>Eléments à prendre en compte dans la définition des indicateurs?</vt:lpstr>
      <vt:lpstr>Présentation PowerPoint</vt:lpstr>
      <vt:lpstr>Présentation PowerPoint</vt:lpstr>
      <vt:lpstr>Présentation PowerPoint</vt:lpstr>
      <vt:lpstr>Qu’en est-il de l’activité?</vt:lpstr>
      <vt:lpstr>Attributs des activités</vt:lpstr>
      <vt:lpstr>Pratiques à éviter…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Salifou Zoungrana</dc:creator>
  <cp:lastModifiedBy>Salifou Zoungrana</cp:lastModifiedBy>
  <cp:revision>14</cp:revision>
  <dcterms:created xsi:type="dcterms:W3CDTF">2019-07-08T10:12:21Z</dcterms:created>
  <dcterms:modified xsi:type="dcterms:W3CDTF">2019-07-08T13:24:39Z</dcterms:modified>
</cp:coreProperties>
</file>