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0" r:id="rId1"/>
    <p:sldMasterId id="2147483664" r:id="rId2"/>
  </p:sldMasterIdLst>
  <p:notesMasterIdLst>
    <p:notesMasterId r:id="rId13"/>
  </p:notesMasterIdLst>
  <p:handoutMasterIdLst>
    <p:handoutMasterId r:id="rId14"/>
  </p:handoutMasterIdLst>
  <p:sldIdLst>
    <p:sldId id="611" r:id="rId3"/>
    <p:sldId id="627" r:id="rId4"/>
    <p:sldId id="557" r:id="rId5"/>
    <p:sldId id="625" r:id="rId6"/>
    <p:sldId id="633" r:id="rId7"/>
    <p:sldId id="634" r:id="rId8"/>
    <p:sldId id="635" r:id="rId9"/>
    <p:sldId id="636" r:id="rId10"/>
    <p:sldId id="603" r:id="rId11"/>
    <p:sldId id="531" r:id="rId12"/>
  </p:sldIdLst>
  <p:sldSz cx="12192000" cy="6858000"/>
  <p:notesSz cx="9866313" cy="673576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2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DIBE-PM" initials="S" lastIdx="2" clrIdx="0">
    <p:extLst>
      <p:ext uri="{19B8F6BF-5375-455C-9EA6-DF929625EA0E}">
        <p15:presenceInfo xmlns:p15="http://schemas.microsoft.com/office/powerpoint/2012/main" userId="SIDIBE-P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1D1"/>
    <a:srgbClr val="12DE82"/>
    <a:srgbClr val="87F5C3"/>
    <a:srgbClr val="FFE285"/>
    <a:srgbClr val="FFF1C5"/>
    <a:srgbClr val="FFF2C9"/>
    <a:srgbClr val="D5EAFF"/>
    <a:srgbClr val="FFE89F"/>
    <a:srgbClr val="FFCD2D"/>
    <a:srgbClr val="D8F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86355" autoAdjust="0"/>
  </p:normalViewPr>
  <p:slideViewPr>
    <p:cSldViewPr snapToGrid="0">
      <p:cViewPr varScale="1">
        <p:scale>
          <a:sx n="63" d="100"/>
          <a:sy n="63" d="100"/>
        </p:scale>
        <p:origin x="1002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1686" y="-90"/>
      </p:cViewPr>
      <p:guideLst>
        <p:guide orient="horz" pos="2122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6745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7958" y="0"/>
            <a:ext cx="4276744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7416"/>
            <a:ext cx="4276745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7958" y="6397416"/>
            <a:ext cx="4276744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C28273A1-E514-4498-8360-A9D67B57316B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892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6745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7958" y="0"/>
            <a:ext cx="4276744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161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89225" y="504825"/>
            <a:ext cx="4489450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1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5826" y="3199488"/>
            <a:ext cx="7894661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416"/>
            <a:ext cx="4276745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/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7958" y="6397416"/>
            <a:ext cx="4276744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C823FE35-38A5-4AAB-A4DC-F9A9BEBB295D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293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689225" y="504825"/>
            <a:ext cx="4489450" cy="2525713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3FE35-38A5-4AAB-A4DC-F9A9BEBB295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23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L’aménagement ici est définit comme les conditions à réunir pour obtenir les données chiffrées de l’indicateur, soit  une reformulation de l’indicateur, soit un remplacement de l’indicateur,</a:t>
            </a:r>
          </a:p>
          <a:p>
            <a:endParaRPr lang="fr-FR" sz="1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3FE35-38A5-4AAB-A4DC-F9A9BEBB295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231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3FE35-38A5-4AAB-A4DC-F9A9BEBB295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9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Certains indicateurs qui mesurent des stocks sont remplacés par des indicateurs de flux, Par exemple « le nombre de classes sous paillotte </a:t>
            </a:r>
            <a:r>
              <a:rPr lang="fr-FR" dirty="0" err="1"/>
              <a:t>resorbées</a:t>
            </a:r>
            <a:r>
              <a:rPr lang="fr-FR" dirty="0"/>
              <a:t> »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3FE35-38A5-4AAB-A4DC-F9A9BEBB295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20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3FE35-38A5-4AAB-A4DC-F9A9BEBB295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896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e de titr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813" name="Text Box 1613"/>
          <p:cNvSpPr txBox="1">
            <a:spLocks noChangeArrowheads="1"/>
          </p:cNvSpPr>
          <p:nvPr/>
        </p:nvSpPr>
        <p:spPr bwMode="gray">
          <a:xfrm>
            <a:off x="101600" y="6477001"/>
            <a:ext cx="2144184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000">
                <a:solidFill>
                  <a:srgbClr val="F8F8F8"/>
                </a:solidFill>
              </a:rPr>
              <a:t>www.themegallery.com</a:t>
            </a:r>
          </a:p>
        </p:txBody>
      </p:sp>
      <p:sp>
        <p:nvSpPr>
          <p:cNvPr id="436812" name="Text Box 1612"/>
          <p:cNvSpPr txBox="1">
            <a:spLocks noChangeArrowheads="1"/>
          </p:cNvSpPr>
          <p:nvPr/>
        </p:nvSpPr>
        <p:spPr bwMode="gray">
          <a:xfrm>
            <a:off x="368300" y="6007100"/>
            <a:ext cx="1559984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FF"/>
                </a:solidFill>
                <a:latin typeface="Verdana" pitchFamily="34" charset="0"/>
              </a:rPr>
              <a:t>LOGO</a:t>
            </a:r>
          </a:p>
        </p:txBody>
      </p:sp>
      <p:sp>
        <p:nvSpPr>
          <p:cNvPr id="436843" name="Rectangle 1643"/>
          <p:cNvSpPr>
            <a:spLocks noChangeArrowheads="1"/>
          </p:cNvSpPr>
          <p:nvPr/>
        </p:nvSpPr>
        <p:spPr bwMode="gray">
          <a:xfrm>
            <a:off x="10604501" y="4763"/>
            <a:ext cx="182033" cy="6858000"/>
          </a:xfrm>
          <a:prstGeom prst="rect">
            <a:avLst/>
          </a:prstGeom>
          <a:solidFill>
            <a:schemeClr val="accent2">
              <a:alpha val="6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36847" name="Rectangle 1647"/>
          <p:cNvSpPr>
            <a:spLocks noGrp="1" noChangeArrowheads="1"/>
          </p:cNvSpPr>
          <p:nvPr>
            <p:ph type="ctrTitle" sz="quarter"/>
          </p:nvPr>
        </p:nvSpPr>
        <p:spPr bwMode="gray">
          <a:xfrm>
            <a:off x="5069417" y="1314451"/>
            <a:ext cx="6807200" cy="1470025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436848" name="Rectangle 1648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5080000" y="2762250"/>
            <a:ext cx="6868584" cy="757238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  <a:endParaRPr lang="en-US"/>
          </a:p>
        </p:txBody>
      </p:sp>
      <p:sp>
        <p:nvSpPr>
          <p:cNvPr id="436850" name="Rectangle 165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4737100" y="6534150"/>
            <a:ext cx="3860800" cy="2349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36849" name="Rectangle 1649"/>
          <p:cNvSpPr>
            <a:spLocks noGrp="1" noChangeArrowheads="1"/>
          </p:cNvSpPr>
          <p:nvPr>
            <p:ph type="dt" sz="quarter" idx="2"/>
          </p:nvPr>
        </p:nvSpPr>
        <p:spPr bwMode="gray">
          <a:xfrm>
            <a:off x="9201151" y="6526214"/>
            <a:ext cx="2844800" cy="27463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36851" name="Rectangle 1651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4015317" y="6527800"/>
            <a:ext cx="497416" cy="234950"/>
          </a:xfrm>
        </p:spPr>
        <p:txBody>
          <a:bodyPr/>
          <a:lstStyle>
            <a:lvl1pPr>
              <a:defRPr/>
            </a:lvl1pPr>
          </a:lstStyle>
          <a:p>
            <a:fld id="{9D49C8DC-B493-4D3E-97FE-B4DD88C2FFBE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CCEBD5-AE05-4E8B-BFDF-A1AA7A809C97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357785" y="65089"/>
            <a:ext cx="2660649" cy="6459537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373717" y="65089"/>
            <a:ext cx="7780867" cy="645953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459BF3-D527-4B1F-8B11-592AEB8061A8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7585" y="65089"/>
            <a:ext cx="10610849" cy="1011237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1373717" y="1163639"/>
            <a:ext cx="10615083" cy="5360987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437217" y="6616700"/>
            <a:ext cx="2844800" cy="2413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7785100" y="6616700"/>
            <a:ext cx="3860800" cy="2413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583767" y="6616700"/>
            <a:ext cx="882651" cy="241300"/>
          </a:xfrm>
        </p:spPr>
        <p:txBody>
          <a:bodyPr/>
          <a:lstStyle>
            <a:lvl1pPr>
              <a:defRPr/>
            </a:lvl1pPr>
          </a:lstStyle>
          <a:p>
            <a:fld id="{40520460-167E-4E85-B2D4-C5DD9B02118D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B57DC5-B99F-490F-A5D8-90EE0B8C7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2E8BAE0-FA7A-4B7F-A104-72BC0B1745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9F5E42-F326-4D92-A949-5E931E77F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AF7A-46E6-4E4C-B735-50C53117E72D}" type="datetimeFigureOut">
              <a:rPr lang="fr-FR" smtClean="0"/>
              <a:pPr/>
              <a:t>08/07/2019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66EEE1-C6B1-4486-93A3-47CFC8F6A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6E57B8-7912-4FC1-9D20-4CF2166DD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E256-9E77-4989-89E1-9505FB417D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4761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CA3139-18EA-4D3E-B722-64455CBF3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1B2F86-8080-4208-A409-80CB3AD93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B50BBE-7652-4818-ADFF-CEFBFE2C5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AF7A-46E6-4E4C-B735-50C53117E72D}" type="datetimeFigureOut">
              <a:rPr lang="fr-FR" smtClean="0"/>
              <a:pPr/>
              <a:t>08/07/2019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49D672-62EB-4E0E-9E39-69985F88A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0E8FC3-64BB-49C3-ACFD-F8D3B580C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E256-9E77-4989-89E1-9505FB417D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70612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E409DC-E495-4C15-8BB9-4628372DC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211F43A-7FEA-4F5A-BE66-381911216F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D3D0C9-F1D0-48B3-84E6-D7F089F3D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AF7A-46E6-4E4C-B735-50C53117E72D}" type="datetimeFigureOut">
              <a:rPr lang="fr-FR" smtClean="0"/>
              <a:pPr/>
              <a:t>08/07/2019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E36DD4-8DC1-473E-8CFD-A8AEFB90F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D18C1E-3EE7-41BD-8028-AB23DEB77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E256-9E77-4989-89E1-9505FB417D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410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48081A-5017-499F-ACC8-39367F7E5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AB6502-26D5-4F1C-A9C2-F219C9798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BE7C9FE-ED85-41DC-A850-4F33C55B65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89DBDDD-545E-4D2F-86C4-9C41DF427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AF7A-46E6-4E4C-B735-50C53117E72D}" type="datetimeFigureOut">
              <a:rPr lang="fr-FR" smtClean="0"/>
              <a:pPr/>
              <a:t>08/07/2019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B97539D-A055-4951-93F1-FDF27E6D8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E560CB7-D2D5-41E6-A142-656509A3A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E256-9E77-4989-89E1-9505FB417D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8187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3129FD-63BF-420D-A13E-5AC79EE03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28A3C0-606C-4A4F-B3D1-65180DC73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2C7DD33-638D-43E5-9F56-AD0EAF949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CC9862E-ECB3-48FD-BF60-C549F10E51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AAD78EB-83A2-4D18-A7E1-8A78DC7750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B44149F-7399-4CB6-82D6-73620E3A2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AF7A-46E6-4E4C-B735-50C53117E72D}" type="datetimeFigureOut">
              <a:rPr lang="fr-FR" smtClean="0"/>
              <a:pPr/>
              <a:t>08/07/2019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2F8B16A-7C52-4EC7-8C32-ACAB6835E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7CFA612-8B46-4795-8841-F04608C40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E256-9E77-4989-89E1-9505FB417D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35688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0027C0-0150-4CEA-AF15-DD8F706A8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F892DC9-55CE-477B-97E4-2CB80F7B4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AF7A-46E6-4E4C-B735-50C53117E72D}" type="datetimeFigureOut">
              <a:rPr lang="fr-FR" smtClean="0"/>
              <a:pPr/>
              <a:t>08/07/2019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F9B848E-F09C-43E3-A606-47149FF86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029AAA-89F1-4966-8336-DC81D5D3A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E256-9E77-4989-89E1-9505FB417D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25580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6DFC7A5-CF55-4F3F-96C9-9997E42C9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AF7A-46E6-4E4C-B735-50C53117E72D}" type="datetimeFigureOut">
              <a:rPr lang="fr-FR" smtClean="0"/>
              <a:pPr/>
              <a:t>08/07/2019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5A2E2BD-FF85-48EE-86EB-11D210DEE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14413CB-0F24-45D1-9FD2-5D32D5823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E256-9E77-4989-89E1-9505FB417D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4958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03370" y="143540"/>
            <a:ext cx="7545346" cy="764252"/>
          </a:xfrm>
        </p:spPr>
        <p:txBody>
          <a:bodyPr/>
          <a:lstStyle/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F6C9F-7309-4019-ADA1-B44E87411692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44D624-4768-4461-A003-AFEA894C1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F264FB-D56B-4822-88B0-76DB5C087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20D36F6-8831-4D42-BA1E-9339C4BCFD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CDD8BEB-3A90-47A7-9904-E28E80021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AF7A-46E6-4E4C-B735-50C53117E72D}" type="datetimeFigureOut">
              <a:rPr lang="fr-FR" smtClean="0"/>
              <a:pPr/>
              <a:t>08/07/2019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BB3A67F-5B6D-4230-AED6-D1628F55C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AD9543-7385-4918-A26E-0B2C82AB7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E256-9E77-4989-89E1-9505FB417D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3768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56E1C2-D008-4D98-ADDB-23A6A009E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2713B57-93FA-47BA-978A-E3504F4F91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5572B9E-3661-4588-A3F8-6A375DC014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A9B0BAD-34E9-4F70-A36C-9A1ACADF2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AF7A-46E6-4E4C-B735-50C53117E72D}" type="datetimeFigureOut">
              <a:rPr lang="fr-FR" smtClean="0"/>
              <a:pPr/>
              <a:t>08/07/2019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5235F66-676C-4533-ABBB-7231D2680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1538386-8A7A-4BE4-8B4D-660A6BC34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E256-9E77-4989-89E1-9505FB417D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9403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F31300-24B3-45A0-B759-FD6990609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EA975FC-B71D-4DF4-A98F-6FFC5AEF7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8FEA1F-EEFF-47AA-BE74-AB577A824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AF7A-46E6-4E4C-B735-50C53117E72D}" type="datetimeFigureOut">
              <a:rPr lang="fr-FR" smtClean="0"/>
              <a:pPr/>
              <a:t>08/07/2019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5FF8DC-C869-4FC3-9F3D-169CCF2A5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76E059-8F6A-43DB-ADCB-E23DB0E1E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E256-9E77-4989-89E1-9505FB417D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33779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1DAE481-F5C2-4C4A-97DF-5E93409591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1E8F74E-2351-47C4-859B-5B8CE86359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A1D6FE-4E2D-43C4-A012-9C777DA59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AF7A-46E6-4E4C-B735-50C53117E72D}" type="datetimeFigureOut">
              <a:rPr lang="fr-FR" smtClean="0"/>
              <a:pPr/>
              <a:t>08/07/2019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6D2DFB-CAAC-44C1-8A58-E35991180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5FA3F8-1926-4E1F-8009-4EBCEB8BD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E256-9E77-4989-89E1-9505FB417D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8739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F6FA8C-5E40-49EB-82D6-A6A9B7E95A29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373717" y="1163639"/>
            <a:ext cx="5204883" cy="5360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781800" y="1163639"/>
            <a:ext cx="5207000" cy="5360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BB064B-3E77-4E3E-9E0A-7FB777DA74C2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074D5-8173-4952-B93A-DD0912C4ECCC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E9E9A-33F1-476E-8C0F-013131FE5FB6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D904EC-F0BC-40B0-9A77-C8D6F86D8B07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4" y="1282890"/>
            <a:ext cx="5960406" cy="484327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6ADDB4-C201-4777-A7D4-90770856ED55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FCC7FD-3C49-4FE0-ADD5-E86AA9D56A45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 bwMode="auto">
          <a:xfrm>
            <a:off x="0" y="1"/>
            <a:ext cx="12146507" cy="9250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019" name="Line 491"/>
          <p:cNvSpPr>
            <a:spLocks noChangeShapeType="1"/>
          </p:cNvSpPr>
          <p:nvPr/>
        </p:nvSpPr>
        <p:spPr bwMode="auto">
          <a:xfrm flipV="1">
            <a:off x="1" y="999460"/>
            <a:ext cx="12191999" cy="46383"/>
          </a:xfrm>
          <a:prstGeom prst="line">
            <a:avLst/>
          </a:prstGeom>
          <a:noFill/>
          <a:ln w="19050">
            <a:solidFill>
              <a:schemeClr val="tx2">
                <a:lumMod val="20000"/>
                <a:lumOff val="8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50988" name="Rectangle 460"/>
          <p:cNvSpPr>
            <a:spLocks noGrp="1" noChangeArrowheads="1"/>
          </p:cNvSpPr>
          <p:nvPr>
            <p:ph type="title"/>
          </p:nvPr>
        </p:nvSpPr>
        <p:spPr bwMode="auto">
          <a:xfrm>
            <a:off x="1815152" y="65089"/>
            <a:ext cx="8175010" cy="519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 style du titre</a:t>
            </a:r>
            <a:endParaRPr lang="en-US" dirty="0"/>
          </a:p>
        </p:txBody>
      </p:sp>
      <p:sp>
        <p:nvSpPr>
          <p:cNvPr id="150989" name="Rectangle 46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3717" y="1163639"/>
            <a:ext cx="10615083" cy="536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150990" name="Rectangle 46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7217" y="6616700"/>
            <a:ext cx="28448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/>
          </a:p>
        </p:txBody>
      </p:sp>
      <p:sp>
        <p:nvSpPr>
          <p:cNvPr id="150991" name="Rectangle 46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85100" y="6616700"/>
            <a:ext cx="38608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50992" name="Rectangle 46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583767" y="6616700"/>
            <a:ext cx="882651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B5D4A874-0995-470F-B825-45253849F80B}" type="slidenum">
              <a:rPr lang="en-US"/>
              <a:pPr/>
              <a:t>‹N°›</a:t>
            </a:fld>
            <a:endParaRPr lang="en-US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B3679106-EFF9-4E0E-90F8-DD2ECCB11A64}"/>
              </a:ext>
            </a:extLst>
          </p:cNvPr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545"/>
            <a:ext cx="1437217" cy="8778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Font typeface="Wingdings" pitchFamily="2" charset="2"/>
        <a:buChar char="£"/>
        <a:defRPr sz="32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05000"/>
        <a:buChar char="•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5000"/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9D91BE5-9C89-495F-A288-AE94866EF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DBB1C9C-D215-454B-91A4-7A53AB414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D3DB5A-505D-4F21-AA21-E3EE0535CD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7AF7A-46E6-4E4C-B735-50C53117E72D}" type="datetimeFigureOut">
              <a:rPr lang="fr-FR" smtClean="0"/>
              <a:pPr/>
              <a:t>08/07/2019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C960F2-1559-41CE-B764-03A4CA225D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045A51-6607-4506-9D1C-C416575084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EE256-9E77-4989-89E1-9505FB417D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8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Indicateurs-CMPG-R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 descr="data:image/jpeg;base64,/9j/4AAQSkZJRgABAQAAAQABAAD/2wCEAAkGBwgHBgkIBwgKCgkLDRYPDQwMDRsUFRAWIB0iIiAdHx8kKDQsJCYxJx8fLT0tMTU3Ojo6Iys/RD84QzQ5OjcBCgoKDQwNGg8PGjclHyU3Nzc3Nzc3Nzc3Nzc3Nzc3Nzc3Nzc3Nzc3Nzc3Nzc3Nzc3Nzc3Nzc3Nzc3Nzc3Nzc3N//AABEIAFwATAMBIgACEQEDEQH/xAAbAAACAwEBAQAAAAAAAAAAAAAEBQIDBgAHAf/EAEEQAAIBAgQDAwgGCAYDAAAAAAECAwQRAAUSIQYxQRRRYRMiNHFzk7HRI0JSVIGhMkOCkcHh8PEVM2Jkg5IHJCX/xAAYAQEBAQEBAAAAAAAAAAAAAAAAAQIFBP/EACQRAAICAgAEBwAAAAAAAAAAAAABAhEDIQUiMsEEEhMxcaGx/9oADAMBAAIRAxEAPwD2KgoqU0NP/wCtD/lL+rHcMEdipPu0PuxjqD0Gn9kvwGL8ALqlsspaulpp4YEkqiyw3jHnsBqK+uwJ/A4K7FSfdofdjGZ/8jZQ2dZIhpTKavLZxWwCFrM0iK2lb9Lkgfnh5SV0k1JCxikSRkBKyr54Pio6942t3YzKSjthKwrsVJ92h92Md2Kk+7Q+7GBxUSN9Yj1Mu3xxNqhkJ0uHQdf5jl+7GfVjVlplWYtlmW0rVNXDAkYKqPoxdmYgKo8SSAPXgrsVJ92h92MZDibL5uIeKMkgkjqkosvkFezg/RvIjLpXbmbFj4WH2sbRHVxdTfG009ohV2Kk+7Q+7GM3xHSUwrktTwj6Ifqx3nGrxm+JPTk9kPicUDyg9Bp/ZL8BiWoy30m0Y5sOZ9XzxXSp5TLYE1Mt4k3XnyGPipYyeUJEKn6x5gD8hz/rmBPT5ZDHGNEJFrgcx4fP++FWXVcsnEOaZZmCRloxHUUrKthJCy6TcX3YOrX8CvK+GdNXU86rofSWAIVwVYg8tjvhLxd/86fLuIl2FBL5OqPfTS2V7+CsI39SHvwoGjsMVVPkUiaWoKqkalmcm2kDcm/TF2M3xm3bYaPh+NiGzaXyc1juKZfOmP4rZL98gwARwxPW5jk1NmNUqRPOHkhiCW0ws14w3+rRpvy3vthp+mxZPMlXmD1+Y8f5jFrPHCg1MsajYXNhgeOohq2YRMRIgDKSpFweovzG35erABEcmsG4sw/SB6Yz3EnpyeyHxOHUETag7F1dSQwvcEf1bCXiT05PZD4nADyg9Bp/ZL8BinN42qctnjgUSsR/lgjz7G5Xfbe1vxx9jVnyZURtLNTABu46eeAMtd1rpUjp7J5FCQCALm9ifw9eACEMdfTQ1Uck0lOW1NEwsRY9RzuCOXrwr40r9fDGZogASSHTc76lYgEEEdVJ/DnbGgj008RaUqupixtyue7+t8Y/j+Of/AZ3i+hi1h5UlQEurMt7EHYhtO/dcW6jM+l0bx5IY5qeTpW38GHi4qz+GJIo81nCIoVRpU2A2G5F8OODM4razipKnMKlqiRaSSNS4A80kG2w2uQLnwF+WEeT1lDTRzrWU4lMg0qbEkDrfflsPHF/CKzS8RUxpnSIjUz6l1AppOpR42uOtu48sc7DLK8tO6X2dXNx3hGbG8eKPNLS5V79j1xmFa0WgOkyG4dPqqR4jr3Ec+m2KYyJ87XyQdxSo6yzta120+YP+oJt3C/PBlGVjvG6MkjsXOq3nE7m1ieWI1CywU9T5FLhgzKUIBDEdb+PXHTOOGAqb6SD32xnOJPTk9kPicGZGCzLIEEYMCkqOtybH8j+/AfEnpyeyHxOAHdGofLoVYXDQqCPwwDl8kau8kchmdi0bkLYkq5VVt4aX8OZ2GC4plpsoSdwxWKnDsFFyQFvtjHcMvmtIMyqauGZ4oJ5HWEwkz8lYkhb6iwcmyg73sWvbEd2LNFSU0OX1MsszuZJJmkZpZS2hSNlW/6KC9tttr9cWZtlT5vK0NTKjZZJT6WiVSJPKagQwblbYbW5geOD6aWOvoop/JyIkyK4SZCjrcXsVO4PwwIFhyHLaypqq2olpoQ9Q7TlT5JALkCwGwt1ud+eKRpNUzzHMeDqg57VZdkharSmWMyvKVTybOGIUnqQACbDk67b40HCHDMDZCmb5bUscyqKVhEahfMp5CCGVlG9w11O/Q40nB1HUU+TCpr00V+YSNWVSnmjvuE/YXSn7OKMmvlXE+Z5S21PWD/EaTuuTpnUep9L/wDLjChFOzyY/A4Mc/PFb/BtVsgpkgqXR5CULA2AaxFzboNv4YGoafsFHPDGZ2WZ5HiaVy5F72W53A7h0Fhgqhy4UjyyPU1FTJJIzhp2BKA/VWwFgOXfbrgTMq15aqbLoKWdnSDyzSGJhEe5Q9rE3HK9/wA7bPYX5UIA9QIJdYiYRhQLBAQHA8dnGFnEnpyeyHxOA+B5K6OrzOHMxI0slTIySrHphkCNoJXckHlz6AbnoZxJ6cnsh8TiRbrYux3RqHy6BWAKmFQQRcEWwmoMnnosyE6VkjKFMZhdvMjjH6OkdbWAJJNwelhh3Qeg0/sl+AxZJGsgsRy5HuxQQimDWVtmPLuPqwg4sYZhW5ZkIb6Ook7XWD/bQkMQfBnMa+ILYcmEo3nDVH1Ci4PrHy/LFVM8EjyFoJllRiNZQ6iL7bje1gMZi3W0VmTnzXPmkMqCdYpnKxAwuOfIcsQranMEohmtYsva8kqBVENGQXpiCsy8t/MJa3eq42RmdNtd9+kg29dxiQ0SIRMGkB2IBLg+BA2/DEU03XYUEiaMxCVXUxsAQwOxB5YBzIS1VJLBDIIWkQqCdiAebeFgb2/fiNO6zB2hhljs9lDJba29ug3wVFTAbvY+A/j34NyukhoByLK+wK5eaSdiAkcsxu4jG4W9hfck3tc9b4C4k9OT2Q+JxpBjN8SenJ7IfE42QcU8ppokgmjkvGoUMkbOGA5HYbeo/wA8Wdri+zP7h/lgjHYAH7XF9mf3D/LHdri+xP7h/lgjHYApjqIpSwVrMu5VgVIHfY74iKyEi6+UcdGSJ2B9RAscVZjEknZ9Q/WgHxB5g+B7sG4AH7XF9mf3D/LHdri+zP7h/lgjHYAHNZEPqz+4f5YX12WyZlMJ2YwALpVStyR3nfbny/thxjsAf//Z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388" name="AutoShape 4" descr="data:image/jpeg;base64,/9j/4AAQSkZJRgABAQAAAQABAAD/2wCEAAkGBwgHBgkIBwgKCgkLDRYPDQwMDRsUFRAWIB0iIiAdHx8kKDQsJCYxJx8fLT0tMTU3Ojo6Iys/RD84QzQ5OjcBCgoKDQwNGg8PGjclHyU3Nzc3Nzc3Nzc3Nzc3Nzc3Nzc3Nzc3Nzc3Nzc3Nzc3Nzc3Nzc3Nzc3Nzc3Nzc3Nzc3N//AABEIAFwATAMBIgACEQEDEQH/xAAbAAACAwEBAQAAAAAAAAAAAAAEBQIDBgAHAf/EAEEQAAIBAgQDAwgGCAYDAAAAAAECAwQRAAUSIQYxQRRRYRMiNHFzk7HRI0JSVIGhMkOCkcHh8PEVM2Jkg5IHJCX/xAAYAQEBAQEBAAAAAAAAAAAAAAAAAQIFBP/EACQRAAICAgAEBwAAAAAAAAAAAAABAhEDIQUiMsEEEhMxcaGx/9oADAMBAAIRAxEAPwD2KgoqU0NP/wCtD/lL+rHcMEdipPu0PuxjqD0Gn9kvwGL8ALqlsspaulpp4YEkqiyw3jHnsBqK+uwJ/A4K7FSfdofdjGZ/8jZQ2dZIhpTKavLZxWwCFrM0iK2lb9Lkgfnh5SV0k1JCxikSRkBKyr54Pio6942t3YzKSjthKwrsVJ92h92Md2Kk+7Q+7GBxUSN9Yj1Mu3xxNqhkJ0uHQdf5jl+7GfVjVlplWYtlmW0rVNXDAkYKqPoxdmYgKo8SSAPXgrsVJ92h92MZDibL5uIeKMkgkjqkosvkFezg/RvIjLpXbmbFj4WH2sbRHVxdTfG009ohV2Kk+7Q+7GM3xHSUwrktTwj6Ifqx3nGrxm+JPTk9kPicUDyg9Bp/ZL8BiWoy30m0Y5sOZ9XzxXSp5TLYE1Mt4k3XnyGPipYyeUJEKn6x5gD8hz/rmBPT5ZDHGNEJFrgcx4fP++FWXVcsnEOaZZmCRloxHUUrKthJCy6TcX3YOrX8CvK+GdNXU86rofSWAIVwVYg8tjvhLxd/86fLuIl2FBL5OqPfTS2V7+CsI39SHvwoGjsMVVPkUiaWoKqkalmcm2kDcm/TF2M3xm3bYaPh+NiGzaXyc1juKZfOmP4rZL98gwARwxPW5jk1NmNUqRPOHkhiCW0ws14w3+rRpvy3vthp+mxZPMlXmD1+Y8f5jFrPHCg1MsajYXNhgeOohq2YRMRIgDKSpFweovzG35erABEcmsG4sw/SB6Yz3EnpyeyHxOHUETag7F1dSQwvcEf1bCXiT05PZD4nADyg9Bp/ZL8BinN42qctnjgUSsR/lgjz7G5Xfbe1vxx9jVnyZURtLNTABu46eeAMtd1rpUjp7J5FCQCALm9ifw9eACEMdfTQ1Uck0lOW1NEwsRY9RzuCOXrwr40r9fDGZogASSHTc76lYgEEEdVJ/DnbGgj008RaUqupixtyue7+t8Y/j+Of/AZ3i+hi1h5UlQEurMt7EHYhtO/dcW6jM+l0bx5IY5qeTpW38GHi4qz+GJIo81nCIoVRpU2A2G5F8OODM4razipKnMKlqiRaSSNS4A80kG2w2uQLnwF+WEeT1lDTRzrWU4lMg0qbEkDrfflsPHF/CKzS8RUxpnSIjUz6l1AppOpR42uOtu48sc7DLK8tO6X2dXNx3hGbG8eKPNLS5V79j1xmFa0WgOkyG4dPqqR4jr3Ec+m2KYyJ87XyQdxSo6yzta120+YP+oJt3C/PBlGVjvG6MkjsXOq3nE7m1ieWI1CywU9T5FLhgzKUIBDEdb+PXHTOOGAqb6SD32xnOJPTk9kPicGZGCzLIEEYMCkqOtybH8j+/AfEnpyeyHxOAHdGofLoVYXDQqCPwwDl8kau8kchmdi0bkLYkq5VVt4aX8OZ2GC4plpsoSdwxWKnDsFFyQFvtjHcMvmtIMyqauGZ4oJ5HWEwkz8lYkhb6iwcmyg73sWvbEd2LNFSU0OX1MsszuZJJmkZpZS2hSNlW/6KC9tttr9cWZtlT5vK0NTKjZZJT6WiVSJPKagQwblbYbW5geOD6aWOvoop/JyIkyK4SZCjrcXsVO4PwwIFhyHLaypqq2olpoQ9Q7TlT5JALkCwGwt1ud+eKRpNUzzHMeDqg57VZdkharSmWMyvKVTybOGIUnqQACbDk67b40HCHDMDZCmb5bUscyqKVhEahfMp5CCGVlG9w11O/Q40nB1HUU+TCpr00V+YSNWVSnmjvuE/YXSn7OKMmvlXE+Z5S21PWD/EaTuuTpnUep9L/wDLjChFOzyY/A4Mc/PFb/BtVsgpkgqXR5CULA2AaxFzboNv4YGoafsFHPDGZ2WZ5HiaVy5F72W53A7h0Fhgqhy4UjyyPU1FTJJIzhp2BKA/VWwFgOXfbrgTMq15aqbLoKWdnSDyzSGJhEe5Q9rE3HK9/wA7bPYX5UIA9QIJdYiYRhQLBAQHA8dnGFnEnpyeyHxOA+B5K6OrzOHMxI0slTIySrHphkCNoJXckHlz6AbnoZxJ6cnsh8TiRbrYux3RqHy6BWAKmFQQRcEWwmoMnnosyE6VkjKFMZhdvMjjH6OkdbWAJJNwelhh3Qeg0/sl+AxZJGsgsRy5HuxQQimDWVtmPLuPqwg4sYZhW5ZkIb6Ook7XWD/bQkMQfBnMa+ILYcmEo3nDVH1Ci4PrHy/LFVM8EjyFoJllRiNZQ6iL7bje1gMZi3W0VmTnzXPmkMqCdYpnKxAwuOfIcsQranMEohmtYsva8kqBVENGQXpiCsy8t/MJa3eq42RmdNtd9+kg29dxiQ0SIRMGkB2IBLg+BA2/DEU03XYUEiaMxCVXUxsAQwOxB5YBzIS1VJLBDIIWkQqCdiAebeFgb2/fiNO6zB2hhljs9lDJba29ug3wVFTAbvY+A/j34NyukhoByLK+wK5eaSdiAkcsxu4jG4W9hfck3tc9b4C4k9OT2Q+JxpBjN8SenJ7IfE42QcU8ppokgmjkvGoUMkbOGA5HYbeo/wA8Wdri+zP7h/lgjHYAH7XF9mf3D/LHdri+xP7h/lgjHYApjqIpSwVrMu5VgVIHfY74iKyEi6+UcdGSJ2B9RAscVZjEknZ9Q/WgHxB5g+B7sG4AH7XF9mf3D/LHdri+zP7h/lgjHYAHNZEPqz+4f5YX12WyZlMJ2YwALpVStyR3nfbny/thxjsAf//Z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392" name="AutoShape 8" descr="data:image/jpeg;base64,/9j/4AAQSkZJRgABAQAAAQABAAD/2wCEAAkGBwgHBgkIBwgKCgkLDRYPDQwMDRsUFRAWIB0iIiAdHx8kKDQsJCYxJx8fLT0tMTU3Ojo6Iys/RD84QzQ5OjcBCgoKDQwNGg8PGjclHyU3Nzc3Nzc3Nzc3Nzc3Nzc3Nzc3Nzc3Nzc3Nzc3Nzc3Nzc3Nzc3Nzc3Nzc3Nzc3Nzc3N//AABEIAGEAYQMBIgACEQEDEQH/xAAcAAEAAwEBAQEBAAAAAAAAAAAABAUGAwcBAgj/xAA+EAABAwMCBAQDBgQDCQEAAAABAgMEAAUREiEGMUFRE2FxgRQiMgcjQpGhwRUzYpJSgrEkJTVDU1Ry0fAW/8QAGQEBAAMBAQAAAAAAAAAAAAAAAAECBAMF/8QAJhEAAgIBAwMDBQAAAAAAAAAAAAECEQMEEiEFQVETwfAUMXGBof/aAAwDAQACEQMRAD8A9xpSlAKiSLjGjTosJ5wIelhfgg8lFOCRnvg5x2B7VLrD/atapNytMGRbpfw0y3STLbWD82EoVkJ99Pl32oEbilUNv4kiP2aNNW+hwuNpKloGEFW2cE+Z5AkjlVa5x1CUoCOsOZUlIDbSl5ySNs6Sdwc4Bx7jIGwpWSY4zYcYD5I8IuhrJbKR9BWTnJwkAKBPdJ8s2kTiKBKjl1LoACErON9IUMpJ6pyP8QFASnbvDbvTFoLmZrzC3w2OiEkDJ7ZJ274Pap9eb/Z/blzeLbrxW5O+KbmpU3Gzj+WlQAKQPw7bduu+a9IoiWqFKUoQKUpQClKr7vNXFbQhpl9xx04HhNFZH7A+u35UB+pk7w1FpjCnRzJ5J9e58v8A40suQhCw0UrkyXx8rKN1uD/QJ8zgCufxL7hREixiJy9X3bpBDSQSCtwgnbI75J9yL21Wxq3oUdRdkuYL0hf1OH9h2A2FAYwWld04mdiyNUeSxFaW4l1wrQoHKdTaQRnkU7kDc/KcmtRF4ahMoSHHJDpAx/MLY/tRgVB4t/3ZcLXxAnZEdz4aWR/0XCBk+itJ96045DFVT5aJa7la5YoK04CHU+jyj+hOD71l7zaYdgkwpafEcLkhLTTLOErWs4I25bafw6diQc5xW7PKsiD/ABvj3vEsjWPIyHBv+ScfrSTr7BI7xmDHaajvxxGd3WEoPy6jkqKVDG+Sex51aw55SUtSzz2S7jAJ7K7H9D5bCpz7DchotPJCkHp+47HzqhuCVwGnS8kvICFKQcDLgAJKT01Y9j+YFiDRUqptMt0OiI+y+kadTS3E527FQyDzGN8/lvbUApSlAKUrhLlsQmS9KcDbYIGT1J5ADqT2oCsf+GsTYDDa1vzX9JWTqUVEcz5ADlURPEaYDTX8QdZfS4UpacZOHHMkAHR157kH2HKpF6bFzgty7c6hTkZzxEnGc4+pOOhxt35jbOar4Sm5rEW5R2G23jhY1J5/4kk9j374ONsUBobtEYuFrlxJZAYeaUhZPQEc/bnWZ4R4vtirFHaul3hNy42WHC4+kaynYLGTuCMHNdLnfHFLfCUPBtLKvFbwCACFDHfVgFW2xCfMGvCUjOkAZPQCs2fL6bTR7XSemR10Z7pVtr+2f0JO4ysEaE++3doL6221KS02+lSlkDYAA9a4/Z9ELPDrUt1aXJNwUqW+4k51KWc14NJjuRZDkd5Ol1tZSodiK9c4Nu643D9pYb8TS3GUtQCRpPzHn135DHUHnUYM3qyst1TpcNFijKE925mrlXrEx6FFSjx2VYX4ysYGAdSU81Dfyrlbbg1c1vWyX96sNhYcAAS6g4woY5HJ/ceUef4L63J02Oghts6UqQFFCAMn3Pl5VF4XLkqXJv0tSGYwQW2wo4wn5SrJ7Ag+5VWo8M1UZkR47TKVKUG0BIKjuQB1rrUaHPizgsxHkO+GrSsA7pPPBHMVJoBSlKAVScWNpNuQ4o48N0EbZzqBTy/zVd1AvcMTrc414oZUMKQ4eSVA7GgM7wy/MisSm1hpxZX9YJCUrycjHPZOjHfuKmuusw45ckvJQhJ+ZxZxkk/6k9B7VCjIasMdbMqQFKBSpxQyol1Q3QkczsAQOeDX4ssFyO7AXLS8p4ylOOfFrClMgoVoQOgxlAwOvnk0BwubcyRbJa2I8qCZSNaHzoyVJBwSk55pBBChyONjvXmtinJtM9EpKCUAHU2kD5+wOfPG/MV7ZxNEuMyMwzbQ0Urc0v61lJSgpI1J7kZzg/ntv5jxhwYqwKZXFk/ENyXw0wxp+9yeQ22Prt0rNqcSyxqS4Mmqlq4pfTya8pOr/K7lNxFdf41KQ+pGhISPusDCVdcHG+ccz3xWx4ObnNwUIdbfnuvMtOIaZS2lLLCSfCSSogfVqPMk437Vm+HOFpN5ujkGQswFoaD2l5s61IJxlIOOteoWG0SrPdFR20INsRDbbQ8pzLilhSjgjpjUfXI7VXSYI4Y7YKkiNLPWTt6iTrsm/bsApuQhxtXzDdDiDzHcHtUa8y5LHDj8cJC3UI0oez9RH05Hcq0jYdc7dJHFjKXo8gtvLZeSzhD0c/eIXn5f1xsdjUKanxYLMJzU0pTzDLwWcKbBUOvnjAPUnNazYdOEEL/iksqKR4TCG1hIIBUVKPUknGDv/VWtrP8ADVtVb5U7x5SHn1FI0I/A2M6c+ZrQUApSlAKq+KFlvh6esMqe0sklCOZHXHoMn2q0qk4wgmfZHEJTr8NxDpb8Tw9aUqBI1ZGNs4PfFCJNpcGV4WvUae/BuExSkraQUueKkgJWrA1jO2MIGeoyo9DjeSIceV860fPjAWk4OP3HkdqwPDQs89mbY5FtU9bNGW/imzqcaDijy66FKAzz3B9PQIUdiJEZjxQEsNIShsA5wkDbf0oVg7iRbcm4MvOsygyqMkDwXUOEqV3ykjbp1NZkH/8AQfaKVfVDsbeB2Lyuf/r/AC1puILm3ZrPLuDuMMNkpB/Erkke5IFZrgJty3WQLdbCpctfxMhbitJJVuOQPQj3zXOXMlH9/PnY7LhNnbjbNpuFq4kbGExXfAlkdWV7ZPof1NaK5rnfCg2pth51RGzrpbGnHMEA+VV14ebuFrkRJzKUsSEeEpSVaijOwVyHI4PtUf7P7g7KsQiS9plucVEfTnqnYfp18jRcTryHzG/BYwbK2gIduChKkj5iVZ0JP9KeQ9efnVPxdNjLebZQtRUhKi/4P1+GkhawP7NOe6sDfONcax9xj2nhO1XB6z29lDsp0BxO58Z1RwE78zuT5DNdDm3SIn2f3aTdb5e3ZTQbVlKdKlDUMKWAMeSSn39a3YrA8C25RupmOxBFeYaWl/X/ADHXXFZUrto22xW+oVx3t5FKUoXFfFJCklKhkHmK+0oCvUwIjod8EOtpBCV6dTjQ646lPpv69K63S57cpuM9HCg6CpD7GVMOY3OT/wAs/oT0zWhqK7D+cuxXCw4TlWBlKz/Unr6jB86Az3F9qn8RJhw2UJRDakpXNSpeFLA5JT0Ox6kcxUr4WYiQpHxSWUqKi20GNStPsrfGelftuHfWrq8+3MZMd9SSpp35kNgIx8gCQoEkAnKlAb7b7dJ8B+do+Ntluk6AQlS3lApzjOPkOOQ/Kq7UnZN8URTbZrsZbDs9S1KQUlIjADSduqs++a5QrVNtfEcu7ICTDlsNpkNkgLLo21gcsY3OT1NdINgEGQiRDs9tZfbzpeMha1DOf6exPWut5tl9uUJbDd1biatv9kb0K/vUF7eiR60cUxbJV2lzWm0ojRHHXnQfDbQrAyMfWv8ACN+nbnVbAduD6nGokluS6SErfS2BGiYzkN9Vq39Nt8YwbI2uRN/4tK8Rr/tmAUNn/wAjzV+g8qs220NNpbbQlCEjCUpGABViCPboDMBkoaKlLWdTjqzlbiupUal0pQClKUApSlAKUpQChpSgPgr7SlAKUpQClKUApSlAf//Z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394" name="AutoShape 10" descr="data:image/jpeg;base64,/9j/4AAQSkZJRgABAQAAAQABAAD/2wCEAAkGBwgHBgkIBwgKCgkLDRYPDQwMDRsUFRAWIB0iIiAdHx8kKDQsJCYxJx8fLT0tMTU3Ojo6Iys/RD84QzQ5OjcBCgoKDQwNGg8PGjclHyU3Nzc3Nzc3Nzc3Nzc3Nzc3Nzc3Nzc3Nzc3Nzc3Nzc3Nzc3Nzc3Nzc3Nzc3Nzc3Nzc3N//AABEIAGEAYQMBIgACEQEDEQH/xAAcAAEAAwEBAQEBAAAAAAAAAAAABAUGAwcBAgj/xAA+EAABAwMCBAQDBgQDCQEAAAABAgMEAAUREiEGMUFRE2FxgRQiMgcjQpGhwRUzYpJSgrEkJTVDU1Ry0fAW/8QAGQEBAAMBAQAAAAAAAAAAAAAAAAECBAMF/8QAJhEAAgIBAwMDBQAAAAAAAAAAAAECEQMEEiEFQVETwfAUMXGBof/aAAwDAQACEQMRAD8A9xpSlAKiSLjGjTosJ5wIelhfgg8lFOCRnvg5x2B7VLrD/atapNytMGRbpfw0y3STLbWD82EoVkJ99Pl32oEbilUNv4kiP2aNNW+hwuNpKloGEFW2cE+Z5AkjlVa5x1CUoCOsOZUlIDbSl5ySNs6Sdwc4Bx7jIGwpWSY4zYcYD5I8IuhrJbKR9BWTnJwkAKBPdJ8s2kTiKBKjl1LoACErON9IUMpJ6pyP8QFASnbvDbvTFoLmZrzC3w2OiEkDJ7ZJ274Pap9eb/Z/blzeLbrxW5O+KbmpU3Gzj+WlQAKQPw7bduu+a9IoiWqFKUoQKUpQClKr7vNXFbQhpl9xx04HhNFZH7A+u35UB+pk7w1FpjCnRzJ5J9e58v8A40suQhCw0UrkyXx8rKN1uD/QJ8zgCufxL7hREixiJy9X3bpBDSQSCtwgnbI75J9yL21Wxq3oUdRdkuYL0hf1OH9h2A2FAYwWld04mdiyNUeSxFaW4l1wrQoHKdTaQRnkU7kDc/KcmtRF4ahMoSHHJDpAx/MLY/tRgVB4t/3ZcLXxAnZEdz4aWR/0XCBk+itJ96045DFVT5aJa7la5YoK04CHU+jyj+hOD71l7zaYdgkwpafEcLkhLTTLOErWs4I25bafw6diQc5xW7PKsiD/ABvj3vEsjWPIyHBv+ScfrSTr7BI7xmDHaajvxxGd3WEoPy6jkqKVDG+Sex51aw55SUtSzz2S7jAJ7K7H9D5bCpz7DchotPJCkHp+47HzqhuCVwGnS8kvICFKQcDLgAJKT01Y9j+YFiDRUqptMt0OiI+y+kadTS3E527FQyDzGN8/lvbUApSlAKUrhLlsQmS9KcDbYIGT1J5ADqT2oCsf+GsTYDDa1vzX9JWTqUVEcz5ADlURPEaYDTX8QdZfS4UpacZOHHMkAHR157kH2HKpF6bFzgty7c6hTkZzxEnGc4+pOOhxt35jbOar4Sm5rEW5R2G23jhY1J5/4kk9j374ONsUBobtEYuFrlxJZAYeaUhZPQEc/bnWZ4R4vtirFHaul3hNy42WHC4+kaynYLGTuCMHNdLnfHFLfCUPBtLKvFbwCACFDHfVgFW2xCfMGvCUjOkAZPQCs2fL6bTR7XSemR10Z7pVtr+2f0JO4ysEaE++3doL6221KS02+lSlkDYAA9a4/Z9ELPDrUt1aXJNwUqW+4k51KWc14NJjuRZDkd5Ol1tZSodiK9c4Nu643D9pYb8TS3GUtQCRpPzHn135DHUHnUYM3qyst1TpcNFijKE925mrlXrEx6FFSjx2VYX4ysYGAdSU81Dfyrlbbg1c1vWyX96sNhYcAAS6g4woY5HJ/ceUef4L63J02Oghts6UqQFFCAMn3Pl5VF4XLkqXJv0tSGYwQW2wo4wn5SrJ7Ag+5VWo8M1UZkR47TKVKUG0BIKjuQB1rrUaHPizgsxHkO+GrSsA7pPPBHMVJoBSlKAVScWNpNuQ4o48N0EbZzqBTy/zVd1AvcMTrc414oZUMKQ4eSVA7GgM7wy/MisSm1hpxZX9YJCUrycjHPZOjHfuKmuusw45ckvJQhJ+ZxZxkk/6k9B7VCjIasMdbMqQFKBSpxQyol1Q3QkczsAQOeDX4ssFyO7AXLS8p4ylOOfFrClMgoVoQOgxlAwOvnk0BwubcyRbJa2I8qCZSNaHzoyVJBwSk55pBBChyONjvXmtinJtM9EpKCUAHU2kD5+wOfPG/MV7ZxNEuMyMwzbQ0Urc0v61lJSgpI1J7kZzg/ntv5jxhwYqwKZXFk/ENyXw0wxp+9yeQ22Prt0rNqcSyxqS4Mmqlq4pfTya8pOr/K7lNxFdf41KQ+pGhISPusDCVdcHG+ccz3xWx4ObnNwUIdbfnuvMtOIaZS2lLLCSfCSSogfVqPMk437Vm+HOFpN5ujkGQswFoaD2l5s61IJxlIOOteoWG0SrPdFR20INsRDbbQ8pzLilhSjgjpjUfXI7VXSYI4Y7YKkiNLPWTt6iTrsm/bsApuQhxtXzDdDiDzHcHtUa8y5LHDj8cJC3UI0oez9RH05Hcq0jYdc7dJHFjKXo8gtvLZeSzhD0c/eIXn5f1xsdjUKanxYLMJzU0pTzDLwWcKbBUOvnjAPUnNazYdOEEL/iksqKR4TCG1hIIBUVKPUknGDv/VWtrP8ADVtVb5U7x5SHn1FI0I/A2M6c+ZrQUApSlAKq+KFlvh6esMqe0sklCOZHXHoMn2q0qk4wgmfZHEJTr8NxDpb8Tw9aUqBI1ZGNs4PfFCJNpcGV4WvUae/BuExSkraQUueKkgJWrA1jO2MIGeoyo9DjeSIceV860fPjAWk4OP3HkdqwPDQs89mbY5FtU9bNGW/imzqcaDijy66FKAzz3B9PQIUdiJEZjxQEsNIShsA5wkDbf0oVg7iRbcm4MvOsygyqMkDwXUOEqV3ykjbp1NZkH/8AQfaKVfVDsbeB2Lyuf/r/AC1puILm3ZrPLuDuMMNkpB/Erkke5IFZrgJty3WQLdbCpctfxMhbitJJVuOQPQj3zXOXMlH9/PnY7LhNnbjbNpuFq4kbGExXfAlkdWV7ZPof1NaK5rnfCg2pth51RGzrpbGnHMEA+VV14ebuFrkRJzKUsSEeEpSVaijOwVyHI4PtUf7P7g7KsQiS9plucVEfTnqnYfp18jRcTryHzG/BYwbK2gIduChKkj5iVZ0JP9KeQ9efnVPxdNjLebZQtRUhKi/4P1+GkhawP7NOe6sDfONcax9xj2nhO1XB6z29lDsp0BxO58Z1RwE78zuT5DNdDm3SIn2f3aTdb5e3ZTQbVlKdKlDUMKWAMeSSn39a3YrA8C25RupmOxBFeYaWl/X/ADHXXFZUrto22xW+oVx3t5FKUoXFfFJCklKhkHmK+0oCvUwIjod8EOtpBCV6dTjQ646lPpv69K63S57cpuM9HCg6CpD7GVMOY3OT/wAs/oT0zWhqK7D+cuxXCw4TlWBlKz/Unr6jB86Az3F9qn8RJhw2UJRDakpXNSpeFLA5JT0Ox6kcxUr4WYiQpHxSWUqKi20GNStPsrfGelftuHfWrq8+3MZMd9SSpp35kNgIx8gCQoEkAnKlAb7b7dJ8B+do+Ntluk6AQlS3lApzjOPkOOQ/Kq7UnZN8URTbZrsZbDs9S1KQUlIjADSduqs++a5QrVNtfEcu7ICTDlsNpkNkgLLo21gcsY3OT1NdINgEGQiRDs9tZfbzpeMha1DOf6exPWut5tl9uUJbDd1biatv9kb0K/vUF7eiR60cUxbJV2lzWm0ojRHHXnQfDbQrAyMfWv8ACN+nbnVbAduD6nGokluS6SErfS2BGiYzkN9Vq39Nt8YwbI2uRN/4tK8Rr/tmAUNn/wAjzV+g8qs220NNpbbQlCEjCUpGABViCPboDMBkoaKlLWdTjqzlbiupUal0pQClKUApSlAKUpQChpSgPgr7SlAKUpQClKUApSlAf//Z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4EA7DC9-28E4-40F9-B84B-FCB2AA939E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455031" cy="7055391"/>
          </a:xfrm>
          <a:prstGeom prst="rect">
            <a:avLst/>
          </a:prstGeom>
        </p:spPr>
      </p:pic>
      <p:sp>
        <p:nvSpPr>
          <p:cNvPr id="13" name="Rectangle 41">
            <a:extLst>
              <a:ext uri="{FF2B5EF4-FFF2-40B4-BE49-F238E27FC236}">
                <a16:creationId xmlns:a16="http://schemas.microsoft.com/office/drawing/2014/main" id="{E8198A27-91CB-4FD7-AD06-1B76D375070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11787" y="1836214"/>
            <a:ext cx="11031456" cy="1181100"/>
          </a:xfrm>
          <a:noFill/>
          <a:effectLst>
            <a:outerShdw dist="17961" dir="2700000" algn="ctr" rotWithShape="0">
              <a:srgbClr val="F8F8F8">
                <a:alpha val="50000"/>
              </a:srgbClr>
            </a:outerShdw>
          </a:effectLst>
        </p:spPr>
        <p:txBody>
          <a:bodyPr/>
          <a:lstStyle/>
          <a:p>
            <a:br>
              <a:rPr lang="fr-FR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CADRE DE MESURE DE LA PERFORMANCE GLOBALE REVISE DU PNDES</a:t>
            </a:r>
            <a:br>
              <a:rPr lang="fr-FR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B1A3C7C-4A0E-44C9-9CD5-3AF135B48BC7}"/>
              </a:ext>
            </a:extLst>
          </p:cNvPr>
          <p:cNvSpPr txBox="1"/>
          <p:nvPr/>
        </p:nvSpPr>
        <p:spPr>
          <a:xfrm rot="21073148">
            <a:off x="11236" y="5263519"/>
            <a:ext cx="10469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Koudougou, le 8 juillet 2019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8EB0EF0-ABE5-46B7-A0A5-76BC4A96A474}"/>
              </a:ext>
            </a:extLst>
          </p:cNvPr>
          <p:cNvSpPr txBox="1"/>
          <p:nvPr/>
        </p:nvSpPr>
        <p:spPr>
          <a:xfrm>
            <a:off x="1120687" y="3497422"/>
            <a:ext cx="82509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IDRISSA SIDIBE</a:t>
            </a:r>
          </a:p>
          <a:p>
            <a:r>
              <a:rPr lang="fr-FR" dirty="0">
                <a:solidFill>
                  <a:schemeClr val="bg1"/>
                </a:solidFill>
              </a:rPr>
              <a:t>Chargé d’études au  Département études et suivi évaluation du SP/PNDES</a:t>
            </a:r>
          </a:p>
        </p:txBody>
      </p:sp>
    </p:spTree>
    <p:extLst>
      <p:ext uri="{BB962C8B-B14F-4D97-AF65-F5344CB8AC3E}">
        <p14:creationId xmlns:p14="http://schemas.microsoft.com/office/powerpoint/2010/main" val="3616371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8AEC6B20-C119-4500-A38F-AE4177BD19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455031" cy="7055391"/>
          </a:xfrm>
          <a:prstGeom prst="rect">
            <a:avLst/>
          </a:prstGeom>
        </p:spPr>
      </p:pic>
      <p:sp>
        <p:nvSpPr>
          <p:cNvPr id="6" name="Rectangle 41">
            <a:extLst>
              <a:ext uri="{FF2B5EF4-FFF2-40B4-BE49-F238E27FC236}">
                <a16:creationId xmlns:a16="http://schemas.microsoft.com/office/drawing/2014/main" id="{B7061C70-ABC3-448D-9CEB-DDB573FA306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21337" y="2475890"/>
            <a:ext cx="11031456" cy="1181100"/>
          </a:xfrm>
          <a:noFill/>
          <a:effectLst>
            <a:outerShdw dist="17961" dir="2700000" algn="ctr" rotWithShape="0">
              <a:srgbClr val="F8F8F8">
                <a:alpha val="50000"/>
              </a:srgbClr>
            </a:outerShdw>
          </a:effectLst>
        </p:spPr>
        <p:txBody>
          <a:bodyPr/>
          <a:lstStyle/>
          <a:p>
            <a:br>
              <a:rPr lang="fr-FR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MERCI DE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168235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>
            <a:extLst>
              <a:ext uri="{FF2B5EF4-FFF2-40B4-BE49-F238E27FC236}">
                <a16:creationId xmlns:a16="http://schemas.microsoft.com/office/drawing/2014/main" id="{CA907CA7-DC58-428B-A599-9DD4CD552A48}"/>
              </a:ext>
            </a:extLst>
          </p:cNvPr>
          <p:cNvGrpSpPr/>
          <p:nvPr/>
        </p:nvGrpSpPr>
        <p:grpSpPr>
          <a:xfrm>
            <a:off x="3124184" y="3633528"/>
            <a:ext cx="9369165" cy="711200"/>
            <a:chOff x="3581400" y="3886200"/>
            <a:chExt cx="9369165" cy="711200"/>
          </a:xfrm>
        </p:grpSpPr>
        <p:grpSp>
          <p:nvGrpSpPr>
            <p:cNvPr id="349186" name="Group 2">
              <a:extLst>
                <a:ext uri="{FF2B5EF4-FFF2-40B4-BE49-F238E27FC236}">
                  <a16:creationId xmlns:a16="http://schemas.microsoft.com/office/drawing/2014/main" id="{03C93C15-07C3-4BC5-A775-A017CD4487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1400" y="3886200"/>
              <a:ext cx="9066421" cy="711200"/>
              <a:chOff x="1344" y="1680"/>
              <a:chExt cx="3083" cy="448"/>
            </a:xfrm>
          </p:grpSpPr>
          <p:sp>
            <p:nvSpPr>
              <p:cNvPr id="349187" name="Freeform 3">
                <a:extLst>
                  <a:ext uri="{FF2B5EF4-FFF2-40B4-BE49-F238E27FC236}">
                    <a16:creationId xmlns:a16="http://schemas.microsoft.com/office/drawing/2014/main" id="{91E9A594-C76D-4D68-8F92-EE67ADE33CB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440" y="1938"/>
                <a:ext cx="2736" cy="190"/>
              </a:xfrm>
              <a:custGeom>
                <a:avLst/>
                <a:gdLst>
                  <a:gd name="T0" fmla="*/ 1120 w 1120"/>
                  <a:gd name="T1" fmla="*/ 252 h 252"/>
                  <a:gd name="T2" fmla="*/ 1116 w 1120"/>
                  <a:gd name="T3" fmla="*/ 250 h 252"/>
                  <a:gd name="T4" fmla="*/ 1100 w 1120"/>
                  <a:gd name="T5" fmla="*/ 246 h 252"/>
                  <a:gd name="T6" fmla="*/ 1074 w 1120"/>
                  <a:gd name="T7" fmla="*/ 240 h 252"/>
                  <a:gd name="T8" fmla="*/ 1038 w 1120"/>
                  <a:gd name="T9" fmla="*/ 232 h 252"/>
                  <a:gd name="T10" fmla="*/ 992 w 1120"/>
                  <a:gd name="T11" fmla="*/ 222 h 252"/>
                  <a:gd name="T12" fmla="*/ 938 w 1120"/>
                  <a:gd name="T13" fmla="*/ 212 h 252"/>
                  <a:gd name="T14" fmla="*/ 876 w 1120"/>
                  <a:gd name="T15" fmla="*/ 204 h 252"/>
                  <a:gd name="T16" fmla="*/ 806 w 1120"/>
                  <a:gd name="T17" fmla="*/ 196 h 252"/>
                  <a:gd name="T18" fmla="*/ 730 w 1120"/>
                  <a:gd name="T19" fmla="*/ 190 h 252"/>
                  <a:gd name="T20" fmla="*/ 646 w 1120"/>
                  <a:gd name="T21" fmla="*/ 184 h 252"/>
                  <a:gd name="T22" fmla="*/ 556 w 1120"/>
                  <a:gd name="T23" fmla="*/ 184 h 252"/>
                  <a:gd name="T24" fmla="*/ 466 w 1120"/>
                  <a:gd name="T25" fmla="*/ 184 h 252"/>
                  <a:gd name="T26" fmla="*/ 384 w 1120"/>
                  <a:gd name="T27" fmla="*/ 190 h 252"/>
                  <a:gd name="T28" fmla="*/ 308 w 1120"/>
                  <a:gd name="T29" fmla="*/ 196 h 252"/>
                  <a:gd name="T30" fmla="*/ 238 w 1120"/>
                  <a:gd name="T31" fmla="*/ 204 h 252"/>
                  <a:gd name="T32" fmla="*/ 178 w 1120"/>
                  <a:gd name="T33" fmla="*/ 212 h 252"/>
                  <a:gd name="T34" fmla="*/ 126 w 1120"/>
                  <a:gd name="T35" fmla="*/ 222 h 252"/>
                  <a:gd name="T36" fmla="*/ 82 w 1120"/>
                  <a:gd name="T37" fmla="*/ 232 h 252"/>
                  <a:gd name="T38" fmla="*/ 46 w 1120"/>
                  <a:gd name="T39" fmla="*/ 240 h 252"/>
                  <a:gd name="T40" fmla="*/ 20 w 1120"/>
                  <a:gd name="T41" fmla="*/ 246 h 252"/>
                  <a:gd name="T42" fmla="*/ 6 w 1120"/>
                  <a:gd name="T43" fmla="*/ 250 h 252"/>
                  <a:gd name="T44" fmla="*/ 0 w 1120"/>
                  <a:gd name="T45" fmla="*/ 252 h 252"/>
                  <a:gd name="T46" fmla="*/ 0 w 1120"/>
                  <a:gd name="T47" fmla="*/ 62 h 252"/>
                  <a:gd name="T48" fmla="*/ 560 w 1120"/>
                  <a:gd name="T49" fmla="*/ 0 h 252"/>
                  <a:gd name="T50" fmla="*/ 1120 w 1120"/>
                  <a:gd name="T51" fmla="*/ 62 h 252"/>
                  <a:gd name="T52" fmla="*/ 1120 w 1120"/>
                  <a:gd name="T53" fmla="*/ 252 h 252"/>
                  <a:gd name="T54" fmla="*/ 1120 w 1120"/>
                  <a:gd name="T55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120" h="252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 sz="2800">
                  <a:latin typeface="+mn-lt"/>
                </a:endParaRPr>
              </a:p>
            </p:txBody>
          </p:sp>
          <p:sp>
            <p:nvSpPr>
              <p:cNvPr id="349188" name="Rectangle 4">
                <a:extLst>
                  <a:ext uri="{FF2B5EF4-FFF2-40B4-BE49-F238E27FC236}">
                    <a16:creationId xmlns:a16="http://schemas.microsoft.com/office/drawing/2014/main" id="{D619FAD3-1DB8-4BC1-81A8-6875C625D73D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344" y="1680"/>
                <a:ext cx="3083" cy="393"/>
              </a:xfrm>
              <a:prstGeom prst="rect">
                <a:avLst/>
              </a:prstGeom>
              <a:gradFill rotWithShape="1">
                <a:gsLst>
                  <a:gs pos="0">
                    <a:srgbClr val="77E3AD">
                      <a:gamma/>
                      <a:tint val="57647"/>
                      <a:invGamma/>
                    </a:srgbClr>
                  </a:gs>
                  <a:gs pos="100000">
                    <a:srgbClr val="77E3AD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2800">
                  <a:latin typeface="+mn-lt"/>
                </a:endParaRPr>
              </a:p>
            </p:txBody>
          </p:sp>
        </p:grpSp>
        <p:sp>
          <p:nvSpPr>
            <p:cNvPr id="349189" name="Text Box 5">
              <a:extLst>
                <a:ext uri="{FF2B5EF4-FFF2-40B4-BE49-F238E27FC236}">
                  <a16:creationId xmlns:a16="http://schemas.microsoft.com/office/drawing/2014/main" id="{146D2F65-79AE-4421-B090-EB384493BF9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614863" y="3962401"/>
              <a:ext cx="8335702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en-US" altLang="fr-FR" sz="2800" dirty="0">
                  <a:solidFill>
                    <a:srgbClr val="000000"/>
                  </a:solidFill>
                  <a:latin typeface="+mn-lt"/>
                </a:rPr>
                <a:t>2. </a:t>
              </a:r>
              <a:r>
                <a:rPr lang="fr-FR" altLang="fr-FR" sz="2800" dirty="0">
                  <a:solidFill>
                    <a:srgbClr val="000000"/>
                  </a:solidFill>
                </a:rPr>
                <a:t>Indicateurs</a:t>
              </a:r>
              <a:r>
                <a:rPr lang="en-US" altLang="fr-FR" sz="2800" dirty="0">
                  <a:solidFill>
                    <a:srgbClr val="000000"/>
                  </a:solidFill>
                </a:rPr>
                <a:t> non </a:t>
              </a:r>
              <a:r>
                <a:rPr lang="fr-FR" altLang="fr-FR" sz="2800" dirty="0">
                  <a:solidFill>
                    <a:srgbClr val="000000"/>
                  </a:solidFill>
                </a:rPr>
                <a:t>retenus</a:t>
              </a:r>
              <a:endParaRPr lang="fr-FR" altLang="fr-FR" sz="2800" dirty="0">
                <a:solidFill>
                  <a:srgbClr val="000000"/>
                </a:solidFill>
                <a:latin typeface="+mn-lt"/>
              </a:endParaRPr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5B4F7E62-615A-44B4-B650-84EC6DA7EEB8}"/>
              </a:ext>
            </a:extLst>
          </p:cNvPr>
          <p:cNvGrpSpPr/>
          <p:nvPr/>
        </p:nvGrpSpPr>
        <p:grpSpPr>
          <a:xfrm>
            <a:off x="3125529" y="2481160"/>
            <a:ext cx="12731742" cy="711200"/>
            <a:chOff x="3522585" y="3022600"/>
            <a:chExt cx="12731742" cy="711200"/>
          </a:xfrm>
        </p:grpSpPr>
        <p:grpSp>
          <p:nvGrpSpPr>
            <p:cNvPr id="349190" name="Group 6">
              <a:extLst>
                <a:ext uri="{FF2B5EF4-FFF2-40B4-BE49-F238E27FC236}">
                  <a16:creationId xmlns:a16="http://schemas.microsoft.com/office/drawing/2014/main" id="{8E91D083-C1DA-485F-978A-2B9EE037A9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22585" y="3022600"/>
              <a:ext cx="9060539" cy="711200"/>
              <a:chOff x="1324" y="1680"/>
              <a:chExt cx="3081" cy="448"/>
            </a:xfrm>
          </p:grpSpPr>
          <p:sp>
            <p:nvSpPr>
              <p:cNvPr id="349191" name="Freeform 7">
                <a:extLst>
                  <a:ext uri="{FF2B5EF4-FFF2-40B4-BE49-F238E27FC236}">
                    <a16:creationId xmlns:a16="http://schemas.microsoft.com/office/drawing/2014/main" id="{17B3D679-A1FE-47BC-B899-DBD81B08891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440" y="1938"/>
                <a:ext cx="2736" cy="190"/>
              </a:xfrm>
              <a:custGeom>
                <a:avLst/>
                <a:gdLst>
                  <a:gd name="T0" fmla="*/ 1120 w 1120"/>
                  <a:gd name="T1" fmla="*/ 252 h 252"/>
                  <a:gd name="T2" fmla="*/ 1116 w 1120"/>
                  <a:gd name="T3" fmla="*/ 250 h 252"/>
                  <a:gd name="T4" fmla="*/ 1100 w 1120"/>
                  <a:gd name="T5" fmla="*/ 246 h 252"/>
                  <a:gd name="T6" fmla="*/ 1074 w 1120"/>
                  <a:gd name="T7" fmla="*/ 240 h 252"/>
                  <a:gd name="T8" fmla="*/ 1038 w 1120"/>
                  <a:gd name="T9" fmla="*/ 232 h 252"/>
                  <a:gd name="T10" fmla="*/ 992 w 1120"/>
                  <a:gd name="T11" fmla="*/ 222 h 252"/>
                  <a:gd name="T12" fmla="*/ 938 w 1120"/>
                  <a:gd name="T13" fmla="*/ 212 h 252"/>
                  <a:gd name="T14" fmla="*/ 876 w 1120"/>
                  <a:gd name="T15" fmla="*/ 204 h 252"/>
                  <a:gd name="T16" fmla="*/ 806 w 1120"/>
                  <a:gd name="T17" fmla="*/ 196 h 252"/>
                  <a:gd name="T18" fmla="*/ 730 w 1120"/>
                  <a:gd name="T19" fmla="*/ 190 h 252"/>
                  <a:gd name="T20" fmla="*/ 646 w 1120"/>
                  <a:gd name="T21" fmla="*/ 184 h 252"/>
                  <a:gd name="T22" fmla="*/ 556 w 1120"/>
                  <a:gd name="T23" fmla="*/ 184 h 252"/>
                  <a:gd name="T24" fmla="*/ 466 w 1120"/>
                  <a:gd name="T25" fmla="*/ 184 h 252"/>
                  <a:gd name="T26" fmla="*/ 384 w 1120"/>
                  <a:gd name="T27" fmla="*/ 190 h 252"/>
                  <a:gd name="T28" fmla="*/ 308 w 1120"/>
                  <a:gd name="T29" fmla="*/ 196 h 252"/>
                  <a:gd name="T30" fmla="*/ 238 w 1120"/>
                  <a:gd name="T31" fmla="*/ 204 h 252"/>
                  <a:gd name="T32" fmla="*/ 178 w 1120"/>
                  <a:gd name="T33" fmla="*/ 212 h 252"/>
                  <a:gd name="T34" fmla="*/ 126 w 1120"/>
                  <a:gd name="T35" fmla="*/ 222 h 252"/>
                  <a:gd name="T36" fmla="*/ 82 w 1120"/>
                  <a:gd name="T37" fmla="*/ 232 h 252"/>
                  <a:gd name="T38" fmla="*/ 46 w 1120"/>
                  <a:gd name="T39" fmla="*/ 240 h 252"/>
                  <a:gd name="T40" fmla="*/ 20 w 1120"/>
                  <a:gd name="T41" fmla="*/ 246 h 252"/>
                  <a:gd name="T42" fmla="*/ 6 w 1120"/>
                  <a:gd name="T43" fmla="*/ 250 h 252"/>
                  <a:gd name="T44" fmla="*/ 0 w 1120"/>
                  <a:gd name="T45" fmla="*/ 252 h 252"/>
                  <a:gd name="T46" fmla="*/ 0 w 1120"/>
                  <a:gd name="T47" fmla="*/ 62 h 252"/>
                  <a:gd name="T48" fmla="*/ 560 w 1120"/>
                  <a:gd name="T49" fmla="*/ 0 h 252"/>
                  <a:gd name="T50" fmla="*/ 1120 w 1120"/>
                  <a:gd name="T51" fmla="*/ 62 h 252"/>
                  <a:gd name="T52" fmla="*/ 1120 w 1120"/>
                  <a:gd name="T53" fmla="*/ 252 h 252"/>
                  <a:gd name="T54" fmla="*/ 1120 w 1120"/>
                  <a:gd name="T55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120" h="252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 sz="2800">
                  <a:latin typeface="+mn-lt"/>
                </a:endParaRPr>
              </a:p>
            </p:txBody>
          </p:sp>
          <p:sp>
            <p:nvSpPr>
              <p:cNvPr id="349192" name="Rectangle 8">
                <a:extLst>
                  <a:ext uri="{FF2B5EF4-FFF2-40B4-BE49-F238E27FC236}">
                    <a16:creationId xmlns:a16="http://schemas.microsoft.com/office/drawing/2014/main" id="{EF60787A-8FC0-4630-92FF-72AED1B547A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324" y="1680"/>
                <a:ext cx="3081" cy="393"/>
              </a:xfrm>
              <a:prstGeom prst="rect">
                <a:avLst/>
              </a:prstGeom>
              <a:gradFill rotWithShape="1">
                <a:gsLst>
                  <a:gs pos="0">
                    <a:srgbClr val="EAB764">
                      <a:gamma/>
                      <a:tint val="42353"/>
                      <a:invGamma/>
                    </a:srgbClr>
                  </a:gs>
                  <a:gs pos="100000">
                    <a:srgbClr val="EAB764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2800">
                  <a:latin typeface="+mn-lt"/>
                </a:endParaRPr>
              </a:p>
            </p:txBody>
          </p:sp>
        </p:grpSp>
        <p:sp>
          <p:nvSpPr>
            <p:cNvPr id="349193" name="Text Box 9">
              <a:extLst>
                <a:ext uri="{FF2B5EF4-FFF2-40B4-BE49-F238E27FC236}">
                  <a16:creationId xmlns:a16="http://schemas.microsoft.com/office/drawing/2014/main" id="{2655A7F0-33EB-4723-AB9E-8D1E94AAA19D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614863" y="3098801"/>
              <a:ext cx="1163946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en-US" altLang="fr-FR" sz="2400" dirty="0">
                  <a:solidFill>
                    <a:srgbClr val="000000"/>
                  </a:solidFill>
                </a:rPr>
                <a:t>1. Revue des </a:t>
              </a:r>
              <a:r>
                <a:rPr lang="fr-FR" altLang="fr-FR" sz="2400" dirty="0">
                  <a:solidFill>
                    <a:srgbClr val="000000"/>
                  </a:solidFill>
                </a:rPr>
                <a:t>indicateurs</a:t>
              </a:r>
              <a:r>
                <a:rPr lang="en-US" altLang="fr-FR" sz="2400" dirty="0">
                  <a:solidFill>
                    <a:srgbClr val="000000"/>
                  </a:solidFill>
                </a:rPr>
                <a:t> du CMPG </a:t>
              </a:r>
            </a:p>
          </p:txBody>
        </p:sp>
      </p:grpSp>
      <p:grpSp>
        <p:nvGrpSpPr>
          <p:cNvPr id="4" name="Groupe 3">
            <a:extLst>
              <a:ext uri="{FF2B5EF4-FFF2-40B4-BE49-F238E27FC236}">
                <a16:creationId xmlns:a16="http://schemas.microsoft.com/office/drawing/2014/main" id="{794BCA2B-EE77-46E0-AD55-04E870264074}"/>
              </a:ext>
            </a:extLst>
          </p:cNvPr>
          <p:cNvGrpSpPr/>
          <p:nvPr/>
        </p:nvGrpSpPr>
        <p:grpSpPr>
          <a:xfrm>
            <a:off x="3028949" y="1413835"/>
            <a:ext cx="6610350" cy="711200"/>
            <a:chOff x="3028950" y="2032000"/>
            <a:chExt cx="6610350" cy="711200"/>
          </a:xfrm>
        </p:grpSpPr>
        <p:grpSp>
          <p:nvGrpSpPr>
            <p:cNvPr id="349194" name="Group 10">
              <a:extLst>
                <a:ext uri="{FF2B5EF4-FFF2-40B4-BE49-F238E27FC236}">
                  <a16:creationId xmlns:a16="http://schemas.microsoft.com/office/drawing/2014/main" id="{5E355A5F-26FA-4C81-8603-94C088D7E6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28950" y="2032000"/>
              <a:ext cx="6610350" cy="711200"/>
              <a:chOff x="1344" y="1680"/>
              <a:chExt cx="2928" cy="448"/>
            </a:xfrm>
          </p:grpSpPr>
          <p:sp>
            <p:nvSpPr>
              <p:cNvPr id="349195" name="Freeform 11">
                <a:extLst>
                  <a:ext uri="{FF2B5EF4-FFF2-40B4-BE49-F238E27FC236}">
                    <a16:creationId xmlns:a16="http://schemas.microsoft.com/office/drawing/2014/main" id="{F0658CCF-61A1-4848-A993-814DB7ED839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440" y="1938"/>
                <a:ext cx="2736" cy="190"/>
              </a:xfrm>
              <a:custGeom>
                <a:avLst/>
                <a:gdLst>
                  <a:gd name="T0" fmla="*/ 1120 w 1120"/>
                  <a:gd name="T1" fmla="*/ 252 h 252"/>
                  <a:gd name="T2" fmla="*/ 1116 w 1120"/>
                  <a:gd name="T3" fmla="*/ 250 h 252"/>
                  <a:gd name="T4" fmla="*/ 1100 w 1120"/>
                  <a:gd name="T5" fmla="*/ 246 h 252"/>
                  <a:gd name="T6" fmla="*/ 1074 w 1120"/>
                  <a:gd name="T7" fmla="*/ 240 h 252"/>
                  <a:gd name="T8" fmla="*/ 1038 w 1120"/>
                  <a:gd name="T9" fmla="*/ 232 h 252"/>
                  <a:gd name="T10" fmla="*/ 992 w 1120"/>
                  <a:gd name="T11" fmla="*/ 222 h 252"/>
                  <a:gd name="T12" fmla="*/ 938 w 1120"/>
                  <a:gd name="T13" fmla="*/ 212 h 252"/>
                  <a:gd name="T14" fmla="*/ 876 w 1120"/>
                  <a:gd name="T15" fmla="*/ 204 h 252"/>
                  <a:gd name="T16" fmla="*/ 806 w 1120"/>
                  <a:gd name="T17" fmla="*/ 196 h 252"/>
                  <a:gd name="T18" fmla="*/ 730 w 1120"/>
                  <a:gd name="T19" fmla="*/ 190 h 252"/>
                  <a:gd name="T20" fmla="*/ 646 w 1120"/>
                  <a:gd name="T21" fmla="*/ 184 h 252"/>
                  <a:gd name="T22" fmla="*/ 556 w 1120"/>
                  <a:gd name="T23" fmla="*/ 184 h 252"/>
                  <a:gd name="T24" fmla="*/ 466 w 1120"/>
                  <a:gd name="T25" fmla="*/ 184 h 252"/>
                  <a:gd name="T26" fmla="*/ 384 w 1120"/>
                  <a:gd name="T27" fmla="*/ 190 h 252"/>
                  <a:gd name="T28" fmla="*/ 308 w 1120"/>
                  <a:gd name="T29" fmla="*/ 196 h 252"/>
                  <a:gd name="T30" fmla="*/ 238 w 1120"/>
                  <a:gd name="T31" fmla="*/ 204 h 252"/>
                  <a:gd name="T32" fmla="*/ 178 w 1120"/>
                  <a:gd name="T33" fmla="*/ 212 h 252"/>
                  <a:gd name="T34" fmla="*/ 126 w 1120"/>
                  <a:gd name="T35" fmla="*/ 222 h 252"/>
                  <a:gd name="T36" fmla="*/ 82 w 1120"/>
                  <a:gd name="T37" fmla="*/ 232 h 252"/>
                  <a:gd name="T38" fmla="*/ 46 w 1120"/>
                  <a:gd name="T39" fmla="*/ 240 h 252"/>
                  <a:gd name="T40" fmla="*/ 20 w 1120"/>
                  <a:gd name="T41" fmla="*/ 246 h 252"/>
                  <a:gd name="T42" fmla="*/ 6 w 1120"/>
                  <a:gd name="T43" fmla="*/ 250 h 252"/>
                  <a:gd name="T44" fmla="*/ 0 w 1120"/>
                  <a:gd name="T45" fmla="*/ 252 h 252"/>
                  <a:gd name="T46" fmla="*/ 0 w 1120"/>
                  <a:gd name="T47" fmla="*/ 62 h 252"/>
                  <a:gd name="T48" fmla="*/ 560 w 1120"/>
                  <a:gd name="T49" fmla="*/ 0 h 252"/>
                  <a:gd name="T50" fmla="*/ 1120 w 1120"/>
                  <a:gd name="T51" fmla="*/ 62 h 252"/>
                  <a:gd name="T52" fmla="*/ 1120 w 1120"/>
                  <a:gd name="T53" fmla="*/ 252 h 252"/>
                  <a:gd name="T54" fmla="*/ 1120 w 1120"/>
                  <a:gd name="T55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120" h="252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 sz="2800">
                  <a:latin typeface="+mn-lt"/>
                </a:endParaRPr>
              </a:p>
            </p:txBody>
          </p:sp>
          <p:sp>
            <p:nvSpPr>
              <p:cNvPr id="349196" name="Rectangle 12">
                <a:extLst>
                  <a:ext uri="{FF2B5EF4-FFF2-40B4-BE49-F238E27FC236}">
                    <a16:creationId xmlns:a16="http://schemas.microsoft.com/office/drawing/2014/main" id="{D8A4870A-61CE-42D3-BA48-BBDFBB7F9FD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344" y="1680"/>
                <a:ext cx="2928" cy="393"/>
              </a:xfrm>
              <a:prstGeom prst="rect">
                <a:avLst/>
              </a:prstGeom>
              <a:gradFill rotWithShape="1">
                <a:gsLst>
                  <a:gs pos="0">
                    <a:srgbClr val="DACB5E">
                      <a:gamma/>
                      <a:tint val="21176"/>
                      <a:invGamma/>
                    </a:srgbClr>
                  </a:gs>
                  <a:gs pos="100000">
                    <a:srgbClr val="DACB5E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2800">
                  <a:latin typeface="+mn-lt"/>
                </a:endParaRPr>
              </a:p>
            </p:txBody>
          </p:sp>
        </p:grpSp>
        <p:sp>
          <p:nvSpPr>
            <p:cNvPr id="349197" name="Text Box 13">
              <a:extLst>
                <a:ext uri="{FF2B5EF4-FFF2-40B4-BE49-F238E27FC236}">
                  <a16:creationId xmlns:a16="http://schemas.microsoft.com/office/drawing/2014/main" id="{9ACF5F39-27B5-4B8C-A8A3-BC59E881412F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3412619" y="2108201"/>
              <a:ext cx="2912819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en-US" altLang="fr-FR" sz="2800" dirty="0">
                  <a:solidFill>
                    <a:srgbClr val="000000"/>
                  </a:solidFill>
                  <a:latin typeface="+mn-lt"/>
                </a:rPr>
                <a:t>Introduction</a:t>
              </a:r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03349BCE-29A5-4963-8CA2-E7D5D03A717E}"/>
              </a:ext>
            </a:extLst>
          </p:cNvPr>
          <p:cNvGrpSpPr/>
          <p:nvPr/>
        </p:nvGrpSpPr>
        <p:grpSpPr>
          <a:xfrm>
            <a:off x="3245682" y="5088565"/>
            <a:ext cx="7802161" cy="711200"/>
            <a:chOff x="3262312" y="4851400"/>
            <a:chExt cx="7802161" cy="711200"/>
          </a:xfrm>
        </p:grpSpPr>
        <p:grpSp>
          <p:nvGrpSpPr>
            <p:cNvPr id="349198" name="Group 14">
              <a:extLst>
                <a:ext uri="{FF2B5EF4-FFF2-40B4-BE49-F238E27FC236}">
                  <a16:creationId xmlns:a16="http://schemas.microsoft.com/office/drawing/2014/main" id="{440DABE1-22BD-4558-982E-C438B414C5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62312" y="4851400"/>
              <a:ext cx="6376987" cy="711200"/>
              <a:chOff x="1344" y="1680"/>
              <a:chExt cx="2928" cy="448"/>
            </a:xfrm>
          </p:grpSpPr>
          <p:sp>
            <p:nvSpPr>
              <p:cNvPr id="349199" name="Freeform 15">
                <a:extLst>
                  <a:ext uri="{FF2B5EF4-FFF2-40B4-BE49-F238E27FC236}">
                    <a16:creationId xmlns:a16="http://schemas.microsoft.com/office/drawing/2014/main" id="{08164FD5-513B-4E50-8A42-9FB2B16E3C74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440" y="1938"/>
                <a:ext cx="2736" cy="190"/>
              </a:xfrm>
              <a:custGeom>
                <a:avLst/>
                <a:gdLst>
                  <a:gd name="T0" fmla="*/ 1120 w 1120"/>
                  <a:gd name="T1" fmla="*/ 252 h 252"/>
                  <a:gd name="T2" fmla="*/ 1116 w 1120"/>
                  <a:gd name="T3" fmla="*/ 250 h 252"/>
                  <a:gd name="T4" fmla="*/ 1100 w 1120"/>
                  <a:gd name="T5" fmla="*/ 246 h 252"/>
                  <a:gd name="T6" fmla="*/ 1074 w 1120"/>
                  <a:gd name="T7" fmla="*/ 240 h 252"/>
                  <a:gd name="T8" fmla="*/ 1038 w 1120"/>
                  <a:gd name="T9" fmla="*/ 232 h 252"/>
                  <a:gd name="T10" fmla="*/ 992 w 1120"/>
                  <a:gd name="T11" fmla="*/ 222 h 252"/>
                  <a:gd name="T12" fmla="*/ 938 w 1120"/>
                  <a:gd name="T13" fmla="*/ 212 h 252"/>
                  <a:gd name="T14" fmla="*/ 876 w 1120"/>
                  <a:gd name="T15" fmla="*/ 204 h 252"/>
                  <a:gd name="T16" fmla="*/ 806 w 1120"/>
                  <a:gd name="T17" fmla="*/ 196 h 252"/>
                  <a:gd name="T18" fmla="*/ 730 w 1120"/>
                  <a:gd name="T19" fmla="*/ 190 h 252"/>
                  <a:gd name="T20" fmla="*/ 646 w 1120"/>
                  <a:gd name="T21" fmla="*/ 184 h 252"/>
                  <a:gd name="T22" fmla="*/ 556 w 1120"/>
                  <a:gd name="T23" fmla="*/ 184 h 252"/>
                  <a:gd name="T24" fmla="*/ 466 w 1120"/>
                  <a:gd name="T25" fmla="*/ 184 h 252"/>
                  <a:gd name="T26" fmla="*/ 384 w 1120"/>
                  <a:gd name="T27" fmla="*/ 190 h 252"/>
                  <a:gd name="T28" fmla="*/ 308 w 1120"/>
                  <a:gd name="T29" fmla="*/ 196 h 252"/>
                  <a:gd name="T30" fmla="*/ 238 w 1120"/>
                  <a:gd name="T31" fmla="*/ 204 h 252"/>
                  <a:gd name="T32" fmla="*/ 178 w 1120"/>
                  <a:gd name="T33" fmla="*/ 212 h 252"/>
                  <a:gd name="T34" fmla="*/ 126 w 1120"/>
                  <a:gd name="T35" fmla="*/ 222 h 252"/>
                  <a:gd name="T36" fmla="*/ 82 w 1120"/>
                  <a:gd name="T37" fmla="*/ 232 h 252"/>
                  <a:gd name="T38" fmla="*/ 46 w 1120"/>
                  <a:gd name="T39" fmla="*/ 240 h 252"/>
                  <a:gd name="T40" fmla="*/ 20 w 1120"/>
                  <a:gd name="T41" fmla="*/ 246 h 252"/>
                  <a:gd name="T42" fmla="*/ 6 w 1120"/>
                  <a:gd name="T43" fmla="*/ 250 h 252"/>
                  <a:gd name="T44" fmla="*/ 0 w 1120"/>
                  <a:gd name="T45" fmla="*/ 252 h 252"/>
                  <a:gd name="T46" fmla="*/ 0 w 1120"/>
                  <a:gd name="T47" fmla="*/ 62 h 252"/>
                  <a:gd name="T48" fmla="*/ 560 w 1120"/>
                  <a:gd name="T49" fmla="*/ 0 h 252"/>
                  <a:gd name="T50" fmla="*/ 1120 w 1120"/>
                  <a:gd name="T51" fmla="*/ 62 h 252"/>
                  <a:gd name="T52" fmla="*/ 1120 w 1120"/>
                  <a:gd name="T53" fmla="*/ 252 h 252"/>
                  <a:gd name="T54" fmla="*/ 1120 w 1120"/>
                  <a:gd name="T55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120" h="252">
                    <a:moveTo>
                      <a:pt x="1120" y="252"/>
                    </a:moveTo>
                    <a:lnTo>
                      <a:pt x="1116" y="250"/>
                    </a:lnTo>
                    <a:lnTo>
                      <a:pt x="1100" y="246"/>
                    </a:lnTo>
                    <a:lnTo>
                      <a:pt x="1074" y="240"/>
                    </a:lnTo>
                    <a:lnTo>
                      <a:pt x="1038" y="232"/>
                    </a:lnTo>
                    <a:lnTo>
                      <a:pt x="992" y="222"/>
                    </a:lnTo>
                    <a:lnTo>
                      <a:pt x="938" y="212"/>
                    </a:lnTo>
                    <a:lnTo>
                      <a:pt x="876" y="204"/>
                    </a:lnTo>
                    <a:lnTo>
                      <a:pt x="806" y="196"/>
                    </a:lnTo>
                    <a:lnTo>
                      <a:pt x="730" y="190"/>
                    </a:lnTo>
                    <a:lnTo>
                      <a:pt x="646" y="184"/>
                    </a:lnTo>
                    <a:lnTo>
                      <a:pt x="556" y="184"/>
                    </a:lnTo>
                    <a:lnTo>
                      <a:pt x="466" y="184"/>
                    </a:lnTo>
                    <a:lnTo>
                      <a:pt x="384" y="190"/>
                    </a:lnTo>
                    <a:lnTo>
                      <a:pt x="308" y="196"/>
                    </a:lnTo>
                    <a:lnTo>
                      <a:pt x="238" y="204"/>
                    </a:lnTo>
                    <a:lnTo>
                      <a:pt x="178" y="212"/>
                    </a:lnTo>
                    <a:lnTo>
                      <a:pt x="126" y="222"/>
                    </a:lnTo>
                    <a:lnTo>
                      <a:pt x="82" y="232"/>
                    </a:lnTo>
                    <a:lnTo>
                      <a:pt x="46" y="240"/>
                    </a:lnTo>
                    <a:lnTo>
                      <a:pt x="20" y="246"/>
                    </a:lnTo>
                    <a:lnTo>
                      <a:pt x="6" y="250"/>
                    </a:lnTo>
                    <a:lnTo>
                      <a:pt x="0" y="252"/>
                    </a:lnTo>
                    <a:lnTo>
                      <a:pt x="0" y="62"/>
                    </a:lnTo>
                    <a:lnTo>
                      <a:pt x="560" y="0"/>
                    </a:lnTo>
                    <a:lnTo>
                      <a:pt x="1120" y="62"/>
                    </a:lnTo>
                    <a:lnTo>
                      <a:pt x="1120" y="252"/>
                    </a:lnTo>
                    <a:lnTo>
                      <a:pt x="1120" y="25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 sz="2800">
                  <a:latin typeface="+mn-lt"/>
                </a:endParaRPr>
              </a:p>
            </p:txBody>
          </p:sp>
          <p:sp>
            <p:nvSpPr>
              <p:cNvPr id="349200" name="Rectangle 16">
                <a:extLst>
                  <a:ext uri="{FF2B5EF4-FFF2-40B4-BE49-F238E27FC236}">
                    <a16:creationId xmlns:a16="http://schemas.microsoft.com/office/drawing/2014/main" id="{2189FD6D-8D89-4A47-AFE3-F916BBEE7BE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344" y="1680"/>
                <a:ext cx="2928" cy="393"/>
              </a:xfrm>
              <a:prstGeom prst="rect">
                <a:avLst/>
              </a:prstGeom>
              <a:gradFill rotWithShape="1">
                <a:gsLst>
                  <a:gs pos="0">
                    <a:srgbClr val="9EB0FE">
                      <a:gamma/>
                      <a:tint val="51373"/>
                      <a:invGamma/>
                    </a:srgbClr>
                  </a:gs>
                  <a:gs pos="100000">
                    <a:srgbClr val="9EB0FE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2800">
                  <a:latin typeface="+mn-lt"/>
                </a:endParaRPr>
              </a:p>
            </p:txBody>
          </p:sp>
        </p:grpSp>
        <p:sp>
          <p:nvSpPr>
            <p:cNvPr id="349201" name="Text Box 17">
              <a:extLst>
                <a:ext uri="{FF2B5EF4-FFF2-40B4-BE49-F238E27FC236}">
                  <a16:creationId xmlns:a16="http://schemas.microsoft.com/office/drawing/2014/main" id="{EFC39E3B-A1AA-494E-91EF-19BE9BFDB0DC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3262313" y="4927601"/>
              <a:ext cx="780216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en-US" altLang="fr-FR" sz="2800" dirty="0">
                  <a:solidFill>
                    <a:srgbClr val="000000"/>
                  </a:solidFill>
                  <a:latin typeface="+mn-lt"/>
                </a:rPr>
                <a:t>Conclusion et </a:t>
              </a:r>
              <a:r>
                <a:rPr lang="fr-FR" altLang="fr-FR" sz="2800" dirty="0">
                  <a:solidFill>
                    <a:srgbClr val="000000"/>
                  </a:solidFill>
                  <a:latin typeface="+mn-lt"/>
                </a:rPr>
                <a:t>recommandations</a:t>
              </a:r>
            </a:p>
          </p:txBody>
        </p:sp>
      </p:grpSp>
      <p:sp>
        <p:nvSpPr>
          <p:cNvPr id="21" name="Rectangle 9">
            <a:extLst>
              <a:ext uri="{FF2B5EF4-FFF2-40B4-BE49-F238E27FC236}">
                <a16:creationId xmlns:a16="http://schemas.microsoft.com/office/drawing/2014/main" id="{1C056CA8-2465-420A-A906-99D2BC539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1307" y="12168"/>
            <a:ext cx="6917011" cy="764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fr-FR" sz="3200" kern="0" dirty="0">
                <a:solidFill>
                  <a:schemeClr val="accent2">
                    <a:lumMod val="75000"/>
                  </a:schemeClr>
                </a:solidFill>
              </a:rPr>
              <a:t>PLAN DE LA COMMUNICATION</a:t>
            </a:r>
          </a:p>
        </p:txBody>
      </p:sp>
    </p:spTree>
    <p:extLst>
      <p:ext uri="{BB962C8B-B14F-4D97-AF65-F5344CB8AC3E}">
        <p14:creationId xmlns:p14="http://schemas.microsoft.com/office/powerpoint/2010/main" val="4114103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5DA4906-3797-41D8-839C-A362A0188E8E}"/>
              </a:ext>
            </a:extLst>
          </p:cNvPr>
          <p:cNvSpPr/>
          <p:nvPr/>
        </p:nvSpPr>
        <p:spPr>
          <a:xfrm>
            <a:off x="1098007" y="-166323"/>
            <a:ext cx="9205239" cy="1198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fr-FR" sz="32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INTRODUCTION</a:t>
            </a:r>
            <a:endParaRPr lang="fr-FR" sz="2800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E4A8FC-DBCC-41FA-8FFB-C83B815CF3C4}"/>
              </a:ext>
            </a:extLst>
          </p:cNvPr>
          <p:cNvSpPr/>
          <p:nvPr/>
        </p:nvSpPr>
        <p:spPr>
          <a:xfrm>
            <a:off x="725705" y="1243085"/>
            <a:ext cx="642179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fr-CI" sz="2800" b="0" dirty="0">
                <a:latin typeface="+mn-lt"/>
              </a:rPr>
              <a:t>171 indicateurs utilisés pour la mesure de la performance du PNDES</a:t>
            </a:r>
            <a:endParaRPr lang="fr-FR" sz="2800" b="0" dirty="0">
              <a:latin typeface="+mn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CB6B81-3638-4EE6-B2AC-A253252DC992}"/>
              </a:ext>
            </a:extLst>
          </p:cNvPr>
          <p:cNvSpPr/>
          <p:nvPr/>
        </p:nvSpPr>
        <p:spPr>
          <a:xfrm>
            <a:off x="2251695" y="2736502"/>
            <a:ext cx="8641906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fr-FR" sz="2800" b="0" dirty="0">
                <a:latin typeface="+mn-lt"/>
              </a:rPr>
              <a:t>Difficultés pour renseigner l’ensemble de ces indicateurs</a:t>
            </a:r>
          </a:p>
        </p:txBody>
      </p:sp>
      <p:sp>
        <p:nvSpPr>
          <p:cNvPr id="16" name="Rectangle 27">
            <a:extLst>
              <a:ext uri="{FF2B5EF4-FFF2-40B4-BE49-F238E27FC236}">
                <a16:creationId xmlns:a16="http://schemas.microsoft.com/office/drawing/2014/main" id="{14E4A44A-E4DD-4E99-89F8-20A28704DBC5}"/>
              </a:ext>
            </a:extLst>
          </p:cNvPr>
          <p:cNvSpPr>
            <a:spLocks noChangeArrowheads="1"/>
          </p:cNvSpPr>
          <p:nvPr/>
        </p:nvSpPr>
        <p:spPr bwMode="black">
          <a:xfrm>
            <a:off x="2251695" y="4389834"/>
            <a:ext cx="8554562" cy="59202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>
              <a:lnSpc>
                <a:spcPct val="110000"/>
              </a:lnSpc>
            </a:pPr>
            <a:r>
              <a:rPr lang="fr-FR" sz="3200" b="0" dirty="0">
                <a:latin typeface="+mn-lt"/>
                <a:cs typeface="Arial" pitchFamily="34" charset="0"/>
              </a:rPr>
              <a:t>Rationnaliser le nombre d’indicateurs </a:t>
            </a:r>
          </a:p>
        </p:txBody>
      </p:sp>
      <p:sp>
        <p:nvSpPr>
          <p:cNvPr id="2" name="Flèche : bas 1">
            <a:extLst>
              <a:ext uri="{FF2B5EF4-FFF2-40B4-BE49-F238E27FC236}">
                <a16:creationId xmlns:a16="http://schemas.microsoft.com/office/drawing/2014/main" id="{99823176-2A34-472A-A754-36F1CDE37567}"/>
              </a:ext>
            </a:extLst>
          </p:cNvPr>
          <p:cNvSpPr/>
          <p:nvPr/>
        </p:nvSpPr>
        <p:spPr bwMode="auto">
          <a:xfrm>
            <a:off x="5009322" y="2284150"/>
            <a:ext cx="484632" cy="452352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2857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normalizeH="0" baseline="0">
              <a:ln w="0">
                <a:solidFill>
                  <a:schemeClr val="tx1"/>
                </a:solidFill>
              </a:ln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" name="Flèche : bas 7">
            <a:extLst>
              <a:ext uri="{FF2B5EF4-FFF2-40B4-BE49-F238E27FC236}">
                <a16:creationId xmlns:a16="http://schemas.microsoft.com/office/drawing/2014/main" id="{0E7E81EF-DB3E-4521-85FD-530EE81D4504}"/>
              </a:ext>
            </a:extLst>
          </p:cNvPr>
          <p:cNvSpPr/>
          <p:nvPr/>
        </p:nvSpPr>
        <p:spPr bwMode="auto">
          <a:xfrm>
            <a:off x="5215994" y="3777566"/>
            <a:ext cx="484632" cy="592021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2857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normalizeH="0" baseline="0">
              <a:ln w="0">
                <a:solidFill>
                  <a:schemeClr val="tx1"/>
                </a:solidFill>
              </a:ln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3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16" grpId="0" animBg="1"/>
      <p:bldP spid="16" grpId="1" animBg="1"/>
      <p:bldP spid="2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6E84BC-7B99-4CE9-9C51-A682D0EA4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65089"/>
            <a:ext cx="10706100" cy="813216"/>
          </a:xfrm>
        </p:spPr>
        <p:txBody>
          <a:bodyPr/>
          <a:lstStyle/>
          <a:p>
            <a:pPr algn="ctr"/>
            <a:r>
              <a:rPr lang="fr-FR" sz="2800" dirty="0"/>
              <a:t>1. Revue des indicateurs du CMPG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C0803B5-3085-41BA-BFC9-B6BB270ACFB8}"/>
              </a:ext>
            </a:extLst>
          </p:cNvPr>
          <p:cNvSpPr txBox="1"/>
          <p:nvPr/>
        </p:nvSpPr>
        <p:spPr>
          <a:xfrm>
            <a:off x="106017" y="2114651"/>
            <a:ext cx="11979965" cy="452431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fr-FR" sz="3200" dirty="0">
                <a:latin typeface="Cambria" panose="02040503050406030204" pitchFamily="18" charset="0"/>
                <a:ea typeface="Cambria" panose="02040503050406030204" pitchFamily="18" charset="0"/>
              </a:rPr>
              <a:t>Certains indicateurs sont parfois mal formulés; 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fr-FR" sz="3200" dirty="0">
                <a:latin typeface="Cambria" panose="02040503050406030204" pitchFamily="18" charset="0"/>
                <a:ea typeface="Cambria" panose="02040503050406030204" pitchFamily="18" charset="0"/>
              </a:rPr>
              <a:t>Quelques mesures d’indicateurs ne couvrent pas la totalité de leur champ.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fr-FR" sz="3200" dirty="0">
                <a:latin typeface="Cambria" panose="02040503050406030204" pitchFamily="18" charset="0"/>
                <a:ea typeface="Cambria" panose="02040503050406030204" pitchFamily="18" charset="0"/>
              </a:rPr>
              <a:t>Certains indicateurs sont non consensuels, leur définition n’est pas bien établie;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3200" dirty="0">
                <a:latin typeface="Cambria" panose="02040503050406030204" pitchFamily="18" charset="0"/>
                <a:ea typeface="Cambria" panose="02040503050406030204" pitchFamily="18" charset="0"/>
              </a:rPr>
              <a:t>L’interprétation de certains indicateurs manque parfois de clarté;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CI" sz="3200" dirty="0">
                <a:latin typeface="Cambria" panose="02040503050406030204" pitchFamily="18" charset="0"/>
                <a:ea typeface="Cambria" panose="02040503050406030204" pitchFamily="18" charset="0"/>
              </a:rPr>
              <a:t>Les ressources n’ont pas toujours été prévues pour le renseignement des indicateurs non disponibles,</a:t>
            </a:r>
            <a:endParaRPr lang="fr-FR" sz="1600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9C13CB9-A8E4-4236-BEE5-D51B4890A5A7}"/>
              </a:ext>
            </a:extLst>
          </p:cNvPr>
          <p:cNvSpPr txBox="1"/>
          <p:nvPr/>
        </p:nvSpPr>
        <p:spPr>
          <a:xfrm>
            <a:off x="106017" y="1204090"/>
            <a:ext cx="11516139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3200" dirty="0"/>
              <a:t>Quelques observations sur les indicateurs du CMPG</a:t>
            </a:r>
          </a:p>
        </p:txBody>
      </p:sp>
    </p:spTree>
    <p:extLst>
      <p:ext uri="{BB962C8B-B14F-4D97-AF65-F5344CB8AC3E}">
        <p14:creationId xmlns:p14="http://schemas.microsoft.com/office/powerpoint/2010/main" val="3547074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6E84BC-7B99-4CE9-9C51-A682D0EA4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65089"/>
            <a:ext cx="10706100" cy="813216"/>
          </a:xfrm>
        </p:spPr>
        <p:txBody>
          <a:bodyPr/>
          <a:lstStyle/>
          <a:p>
            <a:pPr algn="ctr"/>
            <a:r>
              <a:rPr lang="fr-FR" sz="2800" dirty="0"/>
              <a:t>1. Revue des indicateurs du CMPG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9C13CB9-A8E4-4236-BEE5-D51B4890A5A7}"/>
              </a:ext>
            </a:extLst>
          </p:cNvPr>
          <p:cNvSpPr txBox="1"/>
          <p:nvPr/>
        </p:nvSpPr>
        <p:spPr>
          <a:xfrm>
            <a:off x="106017" y="1204090"/>
            <a:ext cx="11516139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3200" dirty="0"/>
              <a:t>Analyse des indicateurs du CMPG par axe du PNDES</a:t>
            </a:r>
          </a:p>
        </p:txBody>
      </p:sp>
      <p:graphicFrame>
        <p:nvGraphicFramePr>
          <p:cNvPr id="36" name="Tableau 35">
            <a:extLst>
              <a:ext uri="{FF2B5EF4-FFF2-40B4-BE49-F238E27FC236}">
                <a16:creationId xmlns:a16="http://schemas.microsoft.com/office/drawing/2014/main" id="{5E3E676A-F2FB-4A47-817C-59A3A9DBFE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702293"/>
              </p:ext>
            </p:extLst>
          </p:nvPr>
        </p:nvGraphicFramePr>
        <p:xfrm>
          <a:off x="0" y="1902670"/>
          <a:ext cx="12085982" cy="48420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2990">
                  <a:extLst>
                    <a:ext uri="{9D8B030D-6E8A-4147-A177-3AD203B41FA5}">
                      <a16:colId xmlns:a16="http://schemas.microsoft.com/office/drawing/2014/main" val="1628891796"/>
                    </a:ext>
                  </a:extLst>
                </a:gridCol>
                <a:gridCol w="2095095">
                  <a:extLst>
                    <a:ext uri="{9D8B030D-6E8A-4147-A177-3AD203B41FA5}">
                      <a16:colId xmlns:a16="http://schemas.microsoft.com/office/drawing/2014/main" val="470646203"/>
                    </a:ext>
                  </a:extLst>
                </a:gridCol>
                <a:gridCol w="2096401">
                  <a:extLst>
                    <a:ext uri="{9D8B030D-6E8A-4147-A177-3AD203B41FA5}">
                      <a16:colId xmlns:a16="http://schemas.microsoft.com/office/drawing/2014/main" val="1381194282"/>
                    </a:ext>
                  </a:extLst>
                </a:gridCol>
                <a:gridCol w="2095095">
                  <a:extLst>
                    <a:ext uri="{9D8B030D-6E8A-4147-A177-3AD203B41FA5}">
                      <a16:colId xmlns:a16="http://schemas.microsoft.com/office/drawing/2014/main" val="278847239"/>
                    </a:ext>
                  </a:extLst>
                </a:gridCol>
                <a:gridCol w="2096401">
                  <a:extLst>
                    <a:ext uri="{9D8B030D-6E8A-4147-A177-3AD203B41FA5}">
                      <a16:colId xmlns:a16="http://schemas.microsoft.com/office/drawing/2014/main" val="3306884038"/>
                    </a:ext>
                  </a:extLst>
                </a:gridCol>
              </a:tblGrid>
              <a:tr h="1301742"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fr-FR" sz="15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Axes du PNDES / Impact</a:t>
                      </a:r>
                      <a:endParaRPr lang="fr-FR" sz="15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/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fr-FR" sz="1800" b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Indicateurs pertinents et disponibles à temps</a:t>
                      </a:r>
                      <a:endParaRPr lang="fr-FR" sz="1800" b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/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fr-FR" sz="1800" b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Indicateurs nécessitant un aménagement</a:t>
                      </a:r>
                      <a:endParaRPr lang="fr-FR" sz="1800" b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/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fr-FR" sz="1800" b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Indicateurs à élaguer</a:t>
                      </a:r>
                      <a:endParaRPr lang="fr-FR" sz="1800" b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/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0"/>
                        </a:spcAft>
                      </a:pPr>
                      <a:r>
                        <a:rPr lang="fr-FR" sz="1800" b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Total</a:t>
                      </a:r>
                      <a:endParaRPr lang="fr-FR" sz="1800" b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/>
                </a:tc>
                <a:extLst>
                  <a:ext uri="{0D108BD9-81ED-4DB2-BD59-A6C34878D82A}">
                    <a16:rowId xmlns:a16="http://schemas.microsoft.com/office/drawing/2014/main" val="3302890966"/>
                  </a:ext>
                </a:extLst>
              </a:tr>
              <a:tr h="785822"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Réformer les institutions et moderniser l’administration</a:t>
                      </a:r>
                      <a:endParaRPr lang="fr-FR" sz="1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/>
                </a:tc>
                <a:tc>
                  <a:txBody>
                    <a:bodyPr/>
                    <a:lstStyle/>
                    <a:p>
                      <a:pPr marL="71755" marR="323850" algn="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26</a:t>
                      </a:r>
                      <a:endParaRPr lang="fr-FR" sz="2800" b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/>
                </a:tc>
                <a:tc>
                  <a:txBody>
                    <a:bodyPr/>
                    <a:lstStyle/>
                    <a:p>
                      <a:pPr marL="71755" marR="323850" algn="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fr-FR" sz="2800" b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/>
                </a:tc>
                <a:tc>
                  <a:txBody>
                    <a:bodyPr/>
                    <a:lstStyle/>
                    <a:p>
                      <a:pPr marL="71755" marR="323850" algn="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fr-FR" sz="2800" b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/>
                </a:tc>
                <a:tc>
                  <a:txBody>
                    <a:bodyPr/>
                    <a:lstStyle/>
                    <a:p>
                      <a:pPr marL="71755" marR="323850" algn="r">
                        <a:spcAft>
                          <a:spcPts val="0"/>
                        </a:spcAft>
                      </a:pPr>
                      <a:r>
                        <a:rPr lang="fr-FR" sz="2800" b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38</a:t>
                      </a:r>
                      <a:endParaRPr lang="fr-FR" sz="2800" b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/>
                </a:tc>
                <a:extLst>
                  <a:ext uri="{0D108BD9-81ED-4DB2-BD59-A6C34878D82A}">
                    <a16:rowId xmlns:a16="http://schemas.microsoft.com/office/drawing/2014/main" val="1333036283"/>
                  </a:ext>
                </a:extLst>
              </a:tr>
              <a:tr h="527862"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Développer le capital humain</a:t>
                      </a:r>
                      <a:endParaRPr lang="fr-FR" sz="1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/>
                </a:tc>
                <a:tc>
                  <a:txBody>
                    <a:bodyPr/>
                    <a:lstStyle/>
                    <a:p>
                      <a:pPr marL="71755" marR="323850" algn="r">
                        <a:spcAft>
                          <a:spcPts val="0"/>
                        </a:spcAft>
                      </a:pPr>
                      <a:r>
                        <a:rPr lang="fr-FR" sz="2800" b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44</a:t>
                      </a:r>
                      <a:endParaRPr lang="fr-FR" sz="2800" b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/>
                </a:tc>
                <a:tc>
                  <a:txBody>
                    <a:bodyPr/>
                    <a:lstStyle/>
                    <a:p>
                      <a:pPr marL="71755" marR="323850" algn="r">
                        <a:spcAft>
                          <a:spcPts val="0"/>
                        </a:spcAft>
                      </a:pPr>
                      <a:r>
                        <a:rPr lang="fr-FR" sz="2800" b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17</a:t>
                      </a:r>
                      <a:endParaRPr lang="fr-FR" sz="2800" b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/>
                </a:tc>
                <a:tc>
                  <a:txBody>
                    <a:bodyPr/>
                    <a:lstStyle/>
                    <a:p>
                      <a:pPr marL="71755" marR="323850" algn="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fr-FR" sz="2800" b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/>
                </a:tc>
                <a:tc>
                  <a:txBody>
                    <a:bodyPr/>
                    <a:lstStyle/>
                    <a:p>
                      <a:pPr marL="71755" marR="323850" algn="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66</a:t>
                      </a:r>
                      <a:endParaRPr lang="fr-FR" sz="2800" b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/>
                </a:tc>
                <a:extLst>
                  <a:ext uri="{0D108BD9-81ED-4DB2-BD59-A6C34878D82A}">
                    <a16:rowId xmlns:a16="http://schemas.microsoft.com/office/drawing/2014/main" val="3699022796"/>
                  </a:ext>
                </a:extLst>
              </a:tr>
              <a:tr h="1043782"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Dynamiser les secteurs porteurs pour l’économie et les emplois</a:t>
                      </a:r>
                      <a:endParaRPr lang="fr-FR" sz="1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/>
                </a:tc>
                <a:tc>
                  <a:txBody>
                    <a:bodyPr/>
                    <a:lstStyle/>
                    <a:p>
                      <a:pPr marL="71755" marR="323850" algn="r">
                        <a:spcAft>
                          <a:spcPts val="0"/>
                        </a:spcAft>
                      </a:pPr>
                      <a:r>
                        <a:rPr lang="fr-FR" sz="2800" b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35</a:t>
                      </a:r>
                      <a:endParaRPr lang="fr-FR" sz="2800" b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/>
                </a:tc>
                <a:tc>
                  <a:txBody>
                    <a:bodyPr/>
                    <a:lstStyle/>
                    <a:p>
                      <a:pPr marL="71755" marR="323850" algn="r">
                        <a:spcAft>
                          <a:spcPts val="0"/>
                        </a:spcAft>
                      </a:pPr>
                      <a:r>
                        <a:rPr lang="fr-FR" sz="2800" b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18</a:t>
                      </a:r>
                      <a:endParaRPr lang="fr-FR" sz="2800" b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/>
                </a:tc>
                <a:tc>
                  <a:txBody>
                    <a:bodyPr/>
                    <a:lstStyle/>
                    <a:p>
                      <a:pPr marL="71755" marR="323850" algn="r">
                        <a:spcAft>
                          <a:spcPts val="0"/>
                        </a:spcAft>
                      </a:pPr>
                      <a:r>
                        <a:rPr lang="fr-FR" sz="2800" b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fr-FR" sz="2800" b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/>
                </a:tc>
                <a:tc>
                  <a:txBody>
                    <a:bodyPr/>
                    <a:lstStyle/>
                    <a:p>
                      <a:pPr marL="71755" marR="323850" algn="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58</a:t>
                      </a:r>
                      <a:endParaRPr lang="fr-FR" sz="2800" b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/>
                </a:tc>
                <a:extLst>
                  <a:ext uri="{0D108BD9-81ED-4DB2-BD59-A6C34878D82A}">
                    <a16:rowId xmlns:a16="http://schemas.microsoft.com/office/drawing/2014/main" val="185673240"/>
                  </a:ext>
                </a:extLst>
              </a:tr>
              <a:tr h="527862"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Impact</a:t>
                      </a:r>
                      <a:endParaRPr lang="fr-FR" sz="1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/>
                </a:tc>
                <a:tc>
                  <a:txBody>
                    <a:bodyPr/>
                    <a:lstStyle/>
                    <a:p>
                      <a:pPr marL="71755" marR="323850" algn="r">
                        <a:spcAft>
                          <a:spcPts val="0"/>
                        </a:spcAft>
                      </a:pPr>
                      <a:r>
                        <a:rPr lang="fr-FR" sz="2800" b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fr-FR" sz="2800" b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/>
                </a:tc>
                <a:tc>
                  <a:txBody>
                    <a:bodyPr/>
                    <a:lstStyle/>
                    <a:p>
                      <a:pPr marL="71755" marR="323850" algn="r">
                        <a:spcAft>
                          <a:spcPts val="0"/>
                        </a:spcAft>
                      </a:pPr>
                      <a:r>
                        <a:rPr lang="fr-FR" sz="2800" b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fr-FR" sz="2800" b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/>
                </a:tc>
                <a:tc>
                  <a:txBody>
                    <a:bodyPr/>
                    <a:lstStyle/>
                    <a:p>
                      <a:pPr marL="71755" marR="323850" algn="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fr-FR" sz="2800" b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/>
                </a:tc>
                <a:tc>
                  <a:txBody>
                    <a:bodyPr/>
                    <a:lstStyle/>
                    <a:p>
                      <a:pPr marL="71755" marR="323850" algn="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fr-FR" sz="2800" b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/>
                </a:tc>
                <a:extLst>
                  <a:ext uri="{0D108BD9-81ED-4DB2-BD59-A6C34878D82A}">
                    <a16:rowId xmlns:a16="http://schemas.microsoft.com/office/drawing/2014/main" val="1642063845"/>
                  </a:ext>
                </a:extLst>
              </a:tr>
              <a:tr h="527862"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Ensemble</a:t>
                      </a:r>
                      <a:endParaRPr lang="fr-FR" sz="1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/>
                </a:tc>
                <a:tc>
                  <a:txBody>
                    <a:bodyPr/>
                    <a:lstStyle/>
                    <a:p>
                      <a:pPr marL="71755" marR="323850" algn="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110</a:t>
                      </a:r>
                      <a:endParaRPr lang="fr-FR" sz="2800" b="1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/>
                </a:tc>
                <a:tc>
                  <a:txBody>
                    <a:bodyPr/>
                    <a:lstStyle/>
                    <a:p>
                      <a:pPr marL="71755" marR="323850" algn="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45</a:t>
                      </a:r>
                      <a:endParaRPr lang="fr-FR" sz="2800" b="1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/>
                </a:tc>
                <a:tc>
                  <a:txBody>
                    <a:bodyPr/>
                    <a:lstStyle/>
                    <a:p>
                      <a:pPr marL="71755" marR="323850" algn="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</a:t>
                      </a:r>
                      <a:endParaRPr lang="fr-FR" sz="2800" b="1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/>
                </a:tc>
                <a:tc>
                  <a:txBody>
                    <a:bodyPr/>
                    <a:lstStyle/>
                    <a:p>
                      <a:pPr marL="71755" marR="323850" algn="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171</a:t>
                      </a:r>
                      <a:endParaRPr lang="fr-FR" sz="2800" b="1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755" marR="71755" marT="71755" marB="71755" anchor="ctr"/>
                </a:tc>
                <a:extLst>
                  <a:ext uri="{0D108BD9-81ED-4DB2-BD59-A6C34878D82A}">
                    <a16:rowId xmlns:a16="http://schemas.microsoft.com/office/drawing/2014/main" val="368439012"/>
                  </a:ext>
                </a:extLst>
              </a:tr>
            </a:tbl>
          </a:graphicData>
        </a:graphic>
      </p:graphicFrame>
      <p:sp>
        <p:nvSpPr>
          <p:cNvPr id="37" name="Rectangle 7">
            <a:extLst>
              <a:ext uri="{FF2B5EF4-FFF2-40B4-BE49-F238E27FC236}">
                <a16:creationId xmlns:a16="http://schemas.microsoft.com/office/drawing/2014/main" id="{2CCBC6C4-A4B9-4A5F-A81A-9CF23FBD2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3325" y="2590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190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6E84BC-7B99-4CE9-9C51-A682D0EA4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93091"/>
            <a:ext cx="10706100" cy="813216"/>
          </a:xfrm>
        </p:spPr>
        <p:txBody>
          <a:bodyPr/>
          <a:lstStyle/>
          <a:p>
            <a:pPr algn="ctr"/>
            <a:r>
              <a:rPr lang="fr-FR" sz="2800" dirty="0"/>
              <a:t>2. Les indicateurs du nouveau CMPG</a:t>
            </a:r>
          </a:p>
        </p:txBody>
      </p:sp>
      <p:sp>
        <p:nvSpPr>
          <p:cNvPr id="37" name="Rectangle 7">
            <a:extLst>
              <a:ext uri="{FF2B5EF4-FFF2-40B4-BE49-F238E27FC236}">
                <a16:creationId xmlns:a16="http://schemas.microsoft.com/office/drawing/2014/main" id="{2CCBC6C4-A4B9-4A5F-A81A-9CF23FBD2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3325" y="2590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B11543B-EC9A-4C69-82EC-D019A0472791}"/>
              </a:ext>
            </a:extLst>
          </p:cNvPr>
          <p:cNvSpPr txBox="1"/>
          <p:nvPr/>
        </p:nvSpPr>
        <p:spPr>
          <a:xfrm flipH="1">
            <a:off x="449497" y="1252361"/>
            <a:ext cx="9389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Quelques indicateurs revus (1/2): 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C0AF0913-00FF-4BFC-B952-383C0F9C5D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95648"/>
              </p:ext>
            </p:extLst>
          </p:nvPr>
        </p:nvGraphicFramePr>
        <p:xfrm>
          <a:off x="106017" y="1898691"/>
          <a:ext cx="11887200" cy="47141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49651">
                  <a:extLst>
                    <a:ext uri="{9D8B030D-6E8A-4147-A177-3AD203B41FA5}">
                      <a16:colId xmlns:a16="http://schemas.microsoft.com/office/drawing/2014/main" val="1893646958"/>
                    </a:ext>
                  </a:extLst>
                </a:gridCol>
                <a:gridCol w="5837549">
                  <a:extLst>
                    <a:ext uri="{9D8B030D-6E8A-4147-A177-3AD203B41FA5}">
                      <a16:colId xmlns:a16="http://schemas.microsoft.com/office/drawing/2014/main" val="3586235292"/>
                    </a:ext>
                  </a:extLst>
                </a:gridCol>
              </a:tblGrid>
              <a:tr h="556485">
                <a:tc>
                  <a:txBody>
                    <a:bodyPr/>
                    <a:lstStyle/>
                    <a:p>
                      <a:pPr algn="l" fontAlgn="ctr"/>
                      <a:r>
                        <a:rPr lang="fr-FR" sz="3200" b="1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Ancien Indicateur</a:t>
                      </a:r>
                      <a:endParaRPr lang="fr-FR" sz="3200" b="1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3200" b="1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Indicateur proposé</a:t>
                      </a:r>
                      <a:endParaRPr lang="fr-FR" sz="3200" b="1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0820148"/>
                  </a:ext>
                </a:extLst>
              </a:tr>
              <a:tr h="692941">
                <a:tc>
                  <a:txBody>
                    <a:bodyPr/>
                    <a:lstStyle/>
                    <a:p>
                      <a:pPr algn="l" fontAlgn="ctr"/>
                      <a:r>
                        <a:rPr lang="fr-CI" sz="20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Part contributive de la diaspora au PIB</a:t>
                      </a:r>
                      <a:endParaRPr lang="fr-CI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CI" sz="20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Volume des envois de fonds de la diaspora en proportion du PIB</a:t>
                      </a:r>
                      <a:endParaRPr lang="fr-CI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4745015"/>
                  </a:ext>
                </a:extLst>
              </a:tr>
              <a:tr h="692941">
                <a:tc>
                  <a:txBody>
                    <a:bodyPr/>
                    <a:lstStyle/>
                    <a:p>
                      <a:pPr algn="l" fontAlgn="ctr"/>
                      <a:r>
                        <a:rPr lang="fr-CI" sz="20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Proportion des effectifs de l'EFTP</a:t>
                      </a:r>
                      <a:endParaRPr lang="fr-CI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CI" sz="20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Taux d’accroissement annuel des effectifs de l’EFTP </a:t>
                      </a:r>
                      <a:endParaRPr lang="fr-CI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3039156"/>
                  </a:ext>
                </a:extLst>
              </a:tr>
              <a:tr h="692941"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Quantité de viande exportée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CI" sz="20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Quantité liée aux autorisations spéciales d’exportation (ASE) </a:t>
                      </a:r>
                      <a:endParaRPr lang="fr-CI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68798891"/>
                  </a:ext>
                </a:extLst>
              </a:tr>
              <a:tr h="692941">
                <a:tc>
                  <a:txBody>
                    <a:bodyPr/>
                    <a:lstStyle/>
                    <a:p>
                      <a:pPr algn="l" fontAlgn="ctr"/>
                      <a:r>
                        <a:rPr lang="fr-CI" sz="20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Proportion de routes où les vitesses de référence ne peuvent pas être pratiquées</a:t>
                      </a:r>
                      <a:endParaRPr lang="fr-CI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CI" sz="20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proportion des routes en bon état</a:t>
                      </a:r>
                      <a:endParaRPr lang="fr-CI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12609333"/>
                  </a:ext>
                </a:extLst>
              </a:tr>
              <a:tr h="692941">
                <a:tc>
                  <a:txBody>
                    <a:bodyPr/>
                    <a:lstStyle/>
                    <a:p>
                      <a:pPr algn="l" fontAlgn="ctr"/>
                      <a:r>
                        <a:rPr lang="fr-CI" sz="20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Proportion des espaces de conservation sous aménagement</a:t>
                      </a:r>
                      <a:endParaRPr lang="fr-CI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CI" sz="2000" u="none" strike="noStrike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proportion des superficies de forêts classées sous aménagement</a:t>
                      </a:r>
                      <a:endParaRPr lang="fr-CI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89392467"/>
                  </a:ext>
                </a:extLst>
              </a:tr>
              <a:tr h="692941"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Nombre d'</a:t>
                      </a:r>
                      <a:r>
                        <a:rPr lang="fr-FR" sz="2000" u="none" strike="noStrike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éco-villages</a:t>
                      </a:r>
                      <a:r>
                        <a:rPr lang="fr-FR" sz="20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créés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CI" sz="20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Nombre de villages en cours de transformation vers un éco village</a:t>
                      </a:r>
                      <a:endParaRPr lang="fr-CI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89425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8335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6E84BC-7B99-4CE9-9C51-A682D0EA4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93091"/>
            <a:ext cx="10706100" cy="813216"/>
          </a:xfrm>
        </p:spPr>
        <p:txBody>
          <a:bodyPr/>
          <a:lstStyle/>
          <a:p>
            <a:pPr algn="ctr"/>
            <a:r>
              <a:rPr lang="fr-FR" sz="2800" dirty="0"/>
              <a:t>2. Les indicateurs du nouveau CMPG</a:t>
            </a:r>
          </a:p>
        </p:txBody>
      </p:sp>
      <p:sp>
        <p:nvSpPr>
          <p:cNvPr id="37" name="Rectangle 7">
            <a:extLst>
              <a:ext uri="{FF2B5EF4-FFF2-40B4-BE49-F238E27FC236}">
                <a16:creationId xmlns:a16="http://schemas.microsoft.com/office/drawing/2014/main" id="{2CCBC6C4-A4B9-4A5F-A81A-9CF23FBD2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3325" y="2590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B11543B-EC9A-4C69-82EC-D019A0472791}"/>
              </a:ext>
            </a:extLst>
          </p:cNvPr>
          <p:cNvSpPr txBox="1"/>
          <p:nvPr/>
        </p:nvSpPr>
        <p:spPr>
          <a:xfrm flipH="1">
            <a:off x="449497" y="1252361"/>
            <a:ext cx="9389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Quelques indicateurs revus (2/2): 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C0AF0913-00FF-4BFC-B952-383C0F9C5D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739729"/>
              </p:ext>
            </p:extLst>
          </p:nvPr>
        </p:nvGraphicFramePr>
        <p:xfrm>
          <a:off x="106017" y="1898691"/>
          <a:ext cx="11887200" cy="46545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49651">
                  <a:extLst>
                    <a:ext uri="{9D8B030D-6E8A-4147-A177-3AD203B41FA5}">
                      <a16:colId xmlns:a16="http://schemas.microsoft.com/office/drawing/2014/main" val="1893646958"/>
                    </a:ext>
                  </a:extLst>
                </a:gridCol>
                <a:gridCol w="5837549">
                  <a:extLst>
                    <a:ext uri="{9D8B030D-6E8A-4147-A177-3AD203B41FA5}">
                      <a16:colId xmlns:a16="http://schemas.microsoft.com/office/drawing/2014/main" val="3586235292"/>
                    </a:ext>
                  </a:extLst>
                </a:gridCol>
              </a:tblGrid>
              <a:tr h="829021">
                <a:tc>
                  <a:txBody>
                    <a:bodyPr/>
                    <a:lstStyle/>
                    <a:p>
                      <a:pPr algn="l" fontAlgn="ctr"/>
                      <a:r>
                        <a:rPr lang="fr-FR" sz="3200" b="1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Ancien Indicateur</a:t>
                      </a:r>
                      <a:endParaRPr lang="fr-FR" sz="3200" b="1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3200" b="1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Indicateur proposé</a:t>
                      </a:r>
                      <a:endParaRPr lang="fr-FR" sz="3200" b="1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0820148"/>
                  </a:ext>
                </a:extLst>
              </a:tr>
              <a:tr h="956371">
                <a:tc>
                  <a:txBody>
                    <a:bodyPr/>
                    <a:lstStyle/>
                    <a:p>
                      <a:pPr algn="l" fontAlgn="ctr"/>
                      <a:r>
                        <a:rPr lang="fr-CI" sz="24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Part de l'industrie touristique dans le PIB	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CI" sz="24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Taux de croissance de la valeur ajoutée du secteur du tourisme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4745015"/>
                  </a:ext>
                </a:extLst>
              </a:tr>
              <a:tr h="956371">
                <a:tc>
                  <a:txBody>
                    <a:bodyPr/>
                    <a:lstStyle/>
                    <a:p>
                      <a:pPr algn="l" fontAlgn="ctr"/>
                      <a:r>
                        <a:rPr lang="fr-CI" sz="24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Part du secteur informel dans la valeur ajoutée du secteur tertiaire</a:t>
                      </a:r>
                      <a:endParaRPr lang="fr-CI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CI" sz="200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Taux de croissance de la valeur ajoutée du secteur informel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3039156"/>
                  </a:ext>
                </a:extLst>
              </a:tr>
              <a:tr h="956371">
                <a:tc>
                  <a:txBody>
                    <a:bodyPr/>
                    <a:lstStyle/>
                    <a:p>
                      <a:pPr algn="l" fontAlgn="ctr"/>
                      <a:r>
                        <a:rPr lang="fr-CI" sz="24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Part des industries extractives dans le PIB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CI" sz="240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Taux de croissance de la valeur ajoutée des industries extractives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68798891"/>
                  </a:ext>
                </a:extLst>
              </a:tr>
              <a:tr h="956371">
                <a:tc>
                  <a:txBody>
                    <a:bodyPr/>
                    <a:lstStyle/>
                    <a:p>
                      <a:pPr algn="l" fontAlgn="ctr"/>
                      <a:r>
                        <a:rPr lang="fr-CI" sz="24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Part de l'industrie culturelle dans le PIB</a:t>
                      </a:r>
                      <a:endParaRPr lang="fr-CI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CI" sz="2400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Taux de croissance de la valeur ajoutée de l’industrie culturelle</a:t>
                      </a:r>
                      <a:endParaRPr lang="fr-CI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12609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5337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6E84BC-7B99-4CE9-9C51-A682D0EA4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93091"/>
            <a:ext cx="10706100" cy="813216"/>
          </a:xfrm>
        </p:spPr>
        <p:txBody>
          <a:bodyPr/>
          <a:lstStyle/>
          <a:p>
            <a:pPr algn="ctr"/>
            <a:r>
              <a:rPr lang="fr-FR" sz="2800" dirty="0"/>
              <a:t>2. Les indicateurs du CMPG </a:t>
            </a:r>
            <a:r>
              <a:rPr lang="fr-FR" sz="2800" dirty="0" err="1"/>
              <a:t>revisé</a:t>
            </a:r>
            <a:r>
              <a:rPr lang="fr-FR" sz="2800" dirty="0"/>
              <a:t> </a:t>
            </a:r>
          </a:p>
        </p:txBody>
      </p:sp>
      <p:sp>
        <p:nvSpPr>
          <p:cNvPr id="37" name="Rectangle 7">
            <a:extLst>
              <a:ext uri="{FF2B5EF4-FFF2-40B4-BE49-F238E27FC236}">
                <a16:creationId xmlns:a16="http://schemas.microsoft.com/office/drawing/2014/main" id="{2CCBC6C4-A4B9-4A5F-A81A-9CF23FBD2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3325" y="2590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ZoneTexte 2">
            <a:hlinkClick r:id="rId3" action="ppaction://hlinkfile"/>
            <a:extLst>
              <a:ext uri="{FF2B5EF4-FFF2-40B4-BE49-F238E27FC236}">
                <a16:creationId xmlns:a16="http://schemas.microsoft.com/office/drawing/2014/main" id="{8B11543B-EC9A-4C69-82EC-D019A0472791}"/>
              </a:ext>
            </a:extLst>
          </p:cNvPr>
          <p:cNvSpPr txBox="1"/>
          <p:nvPr/>
        </p:nvSpPr>
        <p:spPr>
          <a:xfrm flipH="1">
            <a:off x="449497" y="3628963"/>
            <a:ext cx="9389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hlinkClick r:id="rId3" action="ppaction://hlinkfile"/>
              </a:rPr>
              <a:t>Les indicateurs retenus sont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010158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6E84BC-7B99-4CE9-9C51-A682D0EA4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65089"/>
            <a:ext cx="10706100" cy="578855"/>
          </a:xfrm>
        </p:spPr>
        <p:txBody>
          <a:bodyPr/>
          <a:lstStyle/>
          <a:p>
            <a:pPr algn="ctr"/>
            <a:r>
              <a:rPr lang="fr-FR" sz="2800" dirty="0"/>
              <a:t>PERSPECTIVES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224EE0DF-17DA-463B-BD7B-D97DBC77F380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154546" y="1117476"/>
            <a:ext cx="11688017" cy="5217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noAutofit/>
          </a:bodyPr>
          <a:lstStyle/>
          <a:p>
            <a:pPr lvl="0" algn="just" fontAlgn="auto">
              <a:spcBef>
                <a:spcPts val="600"/>
              </a:spcBef>
              <a:spcAft>
                <a:spcPts val="1200"/>
              </a:spcAft>
              <a:buSzTx/>
              <a:buFont typeface="+mj-lt"/>
              <a:buAutoNum type="arabicPeriod"/>
              <a:defRPr/>
            </a:pPr>
            <a:r>
              <a:rPr lang="fr-FR" sz="4000" dirty="0">
                <a:solidFill>
                  <a:schemeClr val="tx1"/>
                </a:solidFill>
              </a:rPr>
              <a:t>Réaliser l’évaluation à mi parcours du PNDES</a:t>
            </a:r>
          </a:p>
          <a:p>
            <a:pPr lvl="0" algn="just" fontAlgn="auto">
              <a:spcBef>
                <a:spcPts val="600"/>
              </a:spcBef>
              <a:spcAft>
                <a:spcPts val="1200"/>
              </a:spcAft>
              <a:buSzTx/>
              <a:buFont typeface="+mj-lt"/>
              <a:buAutoNum type="arabicPeriod"/>
              <a:defRPr/>
            </a:pPr>
            <a:r>
              <a:rPr lang="fr-FR" sz="4000" dirty="0">
                <a:solidFill>
                  <a:schemeClr val="tx1"/>
                </a:solidFill>
              </a:rPr>
              <a:t>Imprimer et disséminer le document sur les métadonnées des indicateurs du CMPG</a:t>
            </a:r>
            <a:endParaRPr kumimoji="0" lang="fr-FR" sz="4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lvl="0" algn="just" fontAlgn="auto">
              <a:spcBef>
                <a:spcPts val="600"/>
              </a:spcBef>
              <a:spcAft>
                <a:spcPts val="1200"/>
              </a:spcAft>
              <a:buSzTx/>
              <a:buFont typeface="+mj-lt"/>
              <a:buAutoNum type="arabicPeriod"/>
              <a:defRPr/>
            </a:pPr>
            <a:r>
              <a:rPr lang="fr-FR" sz="4000" dirty="0">
                <a:solidFill>
                  <a:schemeClr val="tx1"/>
                </a:solidFill>
              </a:rPr>
              <a:t>Elaborer et faire adopter par le Gouvernement un programme statistique prioritaire pour le renseignement des indicateurs du CMPG et des CMPS.</a:t>
            </a:r>
          </a:p>
          <a:p>
            <a:pPr lvl="0" algn="just" fontAlgn="auto">
              <a:spcBef>
                <a:spcPts val="0"/>
              </a:spcBef>
              <a:spcAft>
                <a:spcPts val="0"/>
              </a:spcAft>
              <a:buSzTx/>
              <a:buFont typeface="+mj-lt"/>
              <a:buAutoNum type="arabicPeriod"/>
              <a:defRPr/>
            </a:pPr>
            <a:endParaRPr lang="fr-FR" sz="4000" dirty="0">
              <a:solidFill>
                <a:schemeClr val="tx1"/>
              </a:solidFill>
            </a:endParaRPr>
          </a:p>
          <a:p>
            <a:pPr marL="0" marR="0" lvl="0" indent="0" algn="just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fr-FR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05531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</p:bldLst>
  </p:timing>
</p:sld>
</file>

<file path=ppt/theme/theme1.xml><?xml version="1.0" encoding="utf-8"?>
<a:theme xmlns:a="http://schemas.openxmlformats.org/drawingml/2006/main" name="437TGp_bizpeople_light_ani">
  <a:themeElements>
    <a:clrScheme name="437TGp_bizpeople_light_ani 1">
      <a:dk1>
        <a:srgbClr val="30311D"/>
      </a:dk1>
      <a:lt1>
        <a:srgbClr val="FFFFFF"/>
      </a:lt1>
      <a:dk2>
        <a:srgbClr val="003366"/>
      </a:dk2>
      <a:lt2>
        <a:srgbClr val="DDDDDD"/>
      </a:lt2>
      <a:accent1>
        <a:srgbClr val="7E52CC"/>
      </a:accent1>
      <a:accent2>
        <a:srgbClr val="4A9ACC"/>
      </a:accent2>
      <a:accent3>
        <a:srgbClr val="FFFFFF"/>
      </a:accent3>
      <a:accent4>
        <a:srgbClr val="272817"/>
      </a:accent4>
      <a:accent5>
        <a:srgbClr val="C0B3E2"/>
      </a:accent5>
      <a:accent6>
        <a:srgbClr val="428BB9"/>
      </a:accent6>
      <a:hlink>
        <a:srgbClr val="4582A7"/>
      </a:hlink>
      <a:folHlink>
        <a:srgbClr val="B2AF7A"/>
      </a:folHlink>
    </a:clrScheme>
    <a:fontScheme name="437TGp_bizpeople_light_a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857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857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37TGp_bizpeople_light_ani 1">
        <a:dk1>
          <a:srgbClr val="30311D"/>
        </a:dk1>
        <a:lt1>
          <a:srgbClr val="FFFFFF"/>
        </a:lt1>
        <a:dk2>
          <a:srgbClr val="003366"/>
        </a:dk2>
        <a:lt2>
          <a:srgbClr val="DDDDDD"/>
        </a:lt2>
        <a:accent1>
          <a:srgbClr val="7E52CC"/>
        </a:accent1>
        <a:accent2>
          <a:srgbClr val="4A9ACC"/>
        </a:accent2>
        <a:accent3>
          <a:srgbClr val="FFFFFF"/>
        </a:accent3>
        <a:accent4>
          <a:srgbClr val="272817"/>
        </a:accent4>
        <a:accent5>
          <a:srgbClr val="C0B3E2"/>
        </a:accent5>
        <a:accent6>
          <a:srgbClr val="428BB9"/>
        </a:accent6>
        <a:hlink>
          <a:srgbClr val="4582A7"/>
        </a:hlink>
        <a:folHlink>
          <a:srgbClr val="B2AF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37TGp_bizpeople_light_ani 2">
        <a:dk1>
          <a:srgbClr val="000000"/>
        </a:dk1>
        <a:lt1>
          <a:srgbClr val="FFFFFF"/>
        </a:lt1>
        <a:dk2>
          <a:srgbClr val="702424"/>
        </a:dk2>
        <a:lt2>
          <a:srgbClr val="C0C0C0"/>
        </a:lt2>
        <a:accent1>
          <a:srgbClr val="54BBBE"/>
        </a:accent1>
        <a:accent2>
          <a:srgbClr val="E49514"/>
        </a:accent2>
        <a:accent3>
          <a:srgbClr val="FFFFFF"/>
        </a:accent3>
        <a:accent4>
          <a:srgbClr val="000000"/>
        </a:accent4>
        <a:accent5>
          <a:srgbClr val="B3DADB"/>
        </a:accent5>
        <a:accent6>
          <a:srgbClr val="CF8711"/>
        </a:accent6>
        <a:hlink>
          <a:srgbClr val="6C9A42"/>
        </a:hlink>
        <a:folHlink>
          <a:srgbClr val="82ABB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37TGp_bizpeople_light_ani 3">
        <a:dk1>
          <a:srgbClr val="003366"/>
        </a:dk1>
        <a:lt1>
          <a:srgbClr val="FFFFFF"/>
        </a:lt1>
        <a:dk2>
          <a:srgbClr val="000000"/>
        </a:dk2>
        <a:lt2>
          <a:srgbClr val="DDDDDD"/>
        </a:lt2>
        <a:accent1>
          <a:srgbClr val="438ACB"/>
        </a:accent1>
        <a:accent2>
          <a:srgbClr val="32A287"/>
        </a:accent2>
        <a:accent3>
          <a:srgbClr val="FFFFFF"/>
        </a:accent3>
        <a:accent4>
          <a:srgbClr val="002A56"/>
        </a:accent4>
        <a:accent5>
          <a:srgbClr val="B0C4E2"/>
        </a:accent5>
        <a:accent6>
          <a:srgbClr val="2C927A"/>
        </a:accent6>
        <a:hlink>
          <a:srgbClr val="729943"/>
        </a:hlink>
        <a:folHlink>
          <a:srgbClr val="82B4B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437TGp_bizpeople_light_ani</Template>
  <TotalTime>11535</TotalTime>
  <Words>512</Words>
  <Application>Microsoft Office PowerPoint</Application>
  <PresentationFormat>Grand écran</PresentationFormat>
  <Paragraphs>98</Paragraphs>
  <Slides>10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Cambria</vt:lpstr>
      <vt:lpstr>Times New Roman</vt:lpstr>
      <vt:lpstr>Verdana</vt:lpstr>
      <vt:lpstr>Wingdings</vt:lpstr>
      <vt:lpstr>437TGp_bizpeople_light_ani</vt:lpstr>
      <vt:lpstr>Conception personnalisée</vt:lpstr>
      <vt:lpstr> CADRE DE MESURE DE LA PERFORMANCE GLOBALE REVISE DU PNDES </vt:lpstr>
      <vt:lpstr>Présentation PowerPoint</vt:lpstr>
      <vt:lpstr>Présentation PowerPoint</vt:lpstr>
      <vt:lpstr>1. Revue des indicateurs du CMPG</vt:lpstr>
      <vt:lpstr>1. Revue des indicateurs du CMPG</vt:lpstr>
      <vt:lpstr>2. Les indicateurs du nouveau CMPG</vt:lpstr>
      <vt:lpstr>2. Les indicateurs du nouveau CMPG</vt:lpstr>
      <vt:lpstr>2. Les indicateurs du CMPG revisé </vt:lpstr>
      <vt:lpstr>PERSPECTIVES</vt:lpstr>
      <vt:lpstr> MERCI DE VOTRE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HP</dc:creator>
  <cp:lastModifiedBy>SIDIBE-PM</cp:lastModifiedBy>
  <cp:revision>837</cp:revision>
  <cp:lastPrinted>2018-02-19T13:57:32Z</cp:lastPrinted>
  <dcterms:created xsi:type="dcterms:W3CDTF">2014-02-22T08:28:39Z</dcterms:created>
  <dcterms:modified xsi:type="dcterms:W3CDTF">2019-07-08T10:31:57Z</dcterms:modified>
</cp:coreProperties>
</file>