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24"/>
  </p:notesMasterIdLst>
  <p:sldIdLst>
    <p:sldId id="454" r:id="rId2"/>
    <p:sldId id="531" r:id="rId3"/>
    <p:sldId id="567" r:id="rId4"/>
    <p:sldId id="516" r:id="rId5"/>
    <p:sldId id="555" r:id="rId6"/>
    <p:sldId id="565" r:id="rId7"/>
    <p:sldId id="573" r:id="rId8"/>
    <p:sldId id="556" r:id="rId9"/>
    <p:sldId id="570" r:id="rId10"/>
    <p:sldId id="571" r:id="rId11"/>
    <p:sldId id="574" r:id="rId12"/>
    <p:sldId id="572" r:id="rId13"/>
    <p:sldId id="568" r:id="rId14"/>
    <p:sldId id="562" r:id="rId15"/>
    <p:sldId id="557" r:id="rId16"/>
    <p:sldId id="563" r:id="rId17"/>
    <p:sldId id="564" r:id="rId18"/>
    <p:sldId id="558" r:id="rId19"/>
    <p:sldId id="559" r:id="rId20"/>
    <p:sldId id="561" r:id="rId21"/>
    <p:sldId id="575" r:id="rId22"/>
    <p:sldId id="452" r:id="rId23"/>
  </p:sldIdLst>
  <p:sldSz cx="12192000" cy="6858000"/>
  <p:notesSz cx="9144000" cy="6858000"/>
  <p:defaultTextStyle>
    <a:defPPr>
      <a:defRPr lang="fr-FR"/>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FC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26" autoAdjust="0"/>
    <p:restoredTop sz="85484" autoAdjust="0"/>
  </p:normalViewPr>
  <p:slideViewPr>
    <p:cSldViewPr snapToGrid="0">
      <p:cViewPr varScale="1">
        <p:scale>
          <a:sx n="62" d="100"/>
          <a:sy n="62" d="100"/>
        </p:scale>
        <p:origin x="-882"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44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5180013" y="0"/>
            <a:ext cx="3962400" cy="3444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B4076030-2715-499D-8BC5-E72D48877972}" type="datetimeFigureOut">
              <a:rPr lang="fr-FR"/>
              <a:pPr>
                <a:defRPr/>
              </a:pPr>
              <a:t>08/07/2019</a:t>
            </a:fld>
            <a:endParaRPr lang="fr-FR"/>
          </a:p>
        </p:txBody>
      </p:sp>
      <p:sp>
        <p:nvSpPr>
          <p:cNvPr id="4" name="Espace réservé de l'image des diapositives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5180013" y="6513513"/>
            <a:ext cx="3962400" cy="3444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96D52159-48AE-4551-8CC7-34B5660B39B6}" type="slidenum">
              <a:rPr lang="fr-FR" altLang="fr-FR"/>
              <a:pPr/>
              <a:t>‹N°›</a:t>
            </a:fld>
            <a:endParaRPr lang="fr-FR" altLang="fr-FR"/>
          </a:p>
        </p:txBody>
      </p:sp>
    </p:spTree>
    <p:extLst>
      <p:ext uri="{BB962C8B-B14F-4D97-AF65-F5344CB8AC3E}">
        <p14:creationId xmlns:p14="http://schemas.microsoft.com/office/powerpoint/2010/main" val="11526465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241CE50-9FF0-4967-974D-E5CFF9C89594}" type="slidenum">
              <a:rPr lang="fr-FR" smtClean="0"/>
              <a:pPr/>
              <a:t>2</a:t>
            </a:fld>
            <a:endParaRPr lang="fr-FR"/>
          </a:p>
        </p:txBody>
      </p:sp>
    </p:spTree>
    <p:extLst>
      <p:ext uri="{BB962C8B-B14F-4D97-AF65-F5344CB8AC3E}">
        <p14:creationId xmlns:p14="http://schemas.microsoft.com/office/powerpoint/2010/main" val="1045222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241CE50-9FF0-4967-974D-E5CFF9C89594}" type="slidenum">
              <a:rPr lang="fr-FR" smtClean="0"/>
              <a:pPr/>
              <a:t>3</a:t>
            </a:fld>
            <a:endParaRPr lang="fr-FR"/>
          </a:p>
        </p:txBody>
      </p:sp>
    </p:spTree>
    <p:extLst>
      <p:ext uri="{BB962C8B-B14F-4D97-AF65-F5344CB8AC3E}">
        <p14:creationId xmlns:p14="http://schemas.microsoft.com/office/powerpoint/2010/main" val="1045222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6D52159-48AE-4551-8CC7-34B5660B39B6}" type="slidenum">
              <a:rPr lang="fr-FR" altLang="fr-FR" smtClean="0"/>
              <a:pPr/>
              <a:t>6</a:t>
            </a:fld>
            <a:endParaRPr lang="fr-FR" altLang="fr-FR"/>
          </a:p>
        </p:txBody>
      </p:sp>
    </p:spTree>
    <p:extLst>
      <p:ext uri="{BB962C8B-B14F-4D97-AF65-F5344CB8AC3E}">
        <p14:creationId xmlns:p14="http://schemas.microsoft.com/office/powerpoint/2010/main" val="19396078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6D52159-48AE-4551-8CC7-34B5660B39B6}" type="slidenum">
              <a:rPr lang="fr-FR" altLang="fr-FR" smtClean="0"/>
              <a:pPr/>
              <a:t>7</a:t>
            </a:fld>
            <a:endParaRPr lang="fr-FR" altLang="fr-FR"/>
          </a:p>
        </p:txBody>
      </p:sp>
    </p:spTree>
    <p:extLst>
      <p:ext uri="{BB962C8B-B14F-4D97-AF65-F5344CB8AC3E}">
        <p14:creationId xmlns:p14="http://schemas.microsoft.com/office/powerpoint/2010/main" val="1939607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E8137007-9A7B-4850-AFE4-EEAD02C95651}" type="datetime1">
              <a:rPr lang="fr-FR"/>
              <a:pPr>
                <a:defRPr/>
              </a:pPr>
              <a:t>08/07/2019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735AA8ED-F67C-4A54-BDC1-478492C855AD}" type="slidenum">
              <a:rPr lang="fr-FR" altLang="fr-FR"/>
              <a:pPr/>
              <a:t>‹N°›</a:t>
            </a:fld>
            <a:endParaRPr lang="fr-FR" altLang="fr-FR"/>
          </a:p>
        </p:txBody>
      </p:sp>
    </p:spTree>
    <p:extLst>
      <p:ext uri="{BB962C8B-B14F-4D97-AF65-F5344CB8AC3E}">
        <p14:creationId xmlns:p14="http://schemas.microsoft.com/office/powerpoint/2010/main" val="3422018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AEB4E7D9-D9F5-4D76-9CE0-2CAB4284B44B}" type="datetime1">
              <a:rPr lang="fr-FR"/>
              <a:pPr>
                <a:defRPr/>
              </a:pPr>
              <a:t>08/07/2019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B7F432F6-D531-4E52-85AF-FC5A05395791}" type="slidenum">
              <a:rPr lang="fr-FR" altLang="fr-FR"/>
              <a:pPr/>
              <a:t>‹N°›</a:t>
            </a:fld>
            <a:endParaRPr lang="fr-FR" altLang="fr-FR"/>
          </a:p>
        </p:txBody>
      </p:sp>
    </p:spTree>
    <p:extLst>
      <p:ext uri="{BB962C8B-B14F-4D97-AF65-F5344CB8AC3E}">
        <p14:creationId xmlns:p14="http://schemas.microsoft.com/office/powerpoint/2010/main" val="1189714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899"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199"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FFC96A34-0147-48A6-8879-BE3BEBE1D19E}" type="datetime1">
              <a:rPr lang="fr-FR"/>
              <a:pPr>
                <a:defRPr/>
              </a:pPr>
              <a:t>08/07/2019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65650D9D-1849-4CC3-A955-C79DF1D64D45}" type="slidenum">
              <a:rPr lang="fr-FR" altLang="fr-FR"/>
              <a:pPr/>
              <a:t>‹N°›</a:t>
            </a:fld>
            <a:endParaRPr lang="fr-FR" altLang="fr-FR"/>
          </a:p>
        </p:txBody>
      </p:sp>
    </p:spTree>
    <p:extLst>
      <p:ext uri="{BB962C8B-B14F-4D97-AF65-F5344CB8AC3E}">
        <p14:creationId xmlns:p14="http://schemas.microsoft.com/office/powerpoint/2010/main" val="3605307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E3D2E5C4-18AC-481D-A1FB-C754AB732868}" type="datetime1">
              <a:rPr lang="fr-FR"/>
              <a:pPr>
                <a:defRPr/>
              </a:pPr>
              <a:t>08/07/2019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3555F707-FD3B-466A-B09D-8BE57FEBA97B}" type="slidenum">
              <a:rPr lang="fr-FR" altLang="fr-FR"/>
              <a:pPr/>
              <a:t>‹N°›</a:t>
            </a:fld>
            <a:endParaRPr lang="fr-FR" altLang="fr-FR"/>
          </a:p>
        </p:txBody>
      </p:sp>
    </p:spTree>
    <p:extLst>
      <p:ext uri="{BB962C8B-B14F-4D97-AF65-F5344CB8AC3E}">
        <p14:creationId xmlns:p14="http://schemas.microsoft.com/office/powerpoint/2010/main" val="205315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3"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3" y="4589466"/>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A7714CB2-8181-43A7-99E1-B6C0DAD6D00D}" type="datetime1">
              <a:rPr lang="fr-FR"/>
              <a:pPr>
                <a:defRPr/>
              </a:pPr>
              <a:t>08/07/2019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DAD7CD60-CB3A-4444-8155-4185611794B3}" type="slidenum">
              <a:rPr lang="fr-FR" altLang="fr-FR"/>
              <a:pPr/>
              <a:t>‹N°›</a:t>
            </a:fld>
            <a:endParaRPr lang="fr-FR" altLang="fr-FR"/>
          </a:p>
        </p:txBody>
      </p:sp>
    </p:spTree>
    <p:extLst>
      <p:ext uri="{BB962C8B-B14F-4D97-AF65-F5344CB8AC3E}">
        <p14:creationId xmlns:p14="http://schemas.microsoft.com/office/powerpoint/2010/main" val="2270540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1"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1"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E38A8CF2-54EA-454C-B84E-3DAFF4CEDE50}" type="datetime1">
              <a:rPr lang="fr-FR"/>
              <a:pPr>
                <a:defRPr/>
              </a:pPr>
              <a:t>08/07/2019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0BAE7B10-04E9-482F-9A15-DC394595FE6F}" type="slidenum">
              <a:rPr lang="fr-FR" altLang="fr-FR"/>
              <a:pPr/>
              <a:t>‹N°›</a:t>
            </a:fld>
            <a:endParaRPr lang="fr-FR" altLang="fr-FR"/>
          </a:p>
        </p:txBody>
      </p:sp>
    </p:spTree>
    <p:extLst>
      <p:ext uri="{BB962C8B-B14F-4D97-AF65-F5344CB8AC3E}">
        <p14:creationId xmlns:p14="http://schemas.microsoft.com/office/powerpoint/2010/main" val="408014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9"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93"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93" y="2505076"/>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3" y="2505076"/>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8E98E9BA-60E1-45B5-A912-C1ADC598A339}" type="datetime1">
              <a:rPr lang="fr-FR"/>
              <a:pPr>
                <a:defRPr/>
              </a:pPr>
              <a:t>08/07/2019</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fld id="{DCEF5F2F-C003-4218-8400-AE7A5BACCF9A}" type="slidenum">
              <a:rPr lang="fr-FR" altLang="fr-FR"/>
              <a:pPr/>
              <a:t>‹N°›</a:t>
            </a:fld>
            <a:endParaRPr lang="fr-FR" altLang="fr-FR"/>
          </a:p>
        </p:txBody>
      </p:sp>
    </p:spTree>
    <p:extLst>
      <p:ext uri="{BB962C8B-B14F-4D97-AF65-F5344CB8AC3E}">
        <p14:creationId xmlns:p14="http://schemas.microsoft.com/office/powerpoint/2010/main" val="3132541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DD95DF8D-40C7-4717-86DA-233F4F7F0C6D}" type="datetime1">
              <a:rPr lang="fr-FR"/>
              <a:pPr>
                <a:defRPr/>
              </a:pPr>
              <a:t>08/07/2019</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fld id="{1A1A35AB-0419-46A4-86EE-415A60F209D7}" type="slidenum">
              <a:rPr lang="fr-FR" altLang="fr-FR"/>
              <a:pPr/>
              <a:t>‹N°›</a:t>
            </a:fld>
            <a:endParaRPr lang="fr-FR" altLang="fr-FR"/>
          </a:p>
        </p:txBody>
      </p:sp>
    </p:spTree>
    <p:extLst>
      <p:ext uri="{BB962C8B-B14F-4D97-AF65-F5344CB8AC3E}">
        <p14:creationId xmlns:p14="http://schemas.microsoft.com/office/powerpoint/2010/main" val="361142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D66365BB-F22B-45C0-9C99-289DAD8CAF6D}" type="datetime1">
              <a:rPr lang="fr-FR"/>
              <a:pPr>
                <a:defRPr/>
              </a:pPr>
              <a:t>08/07/2019</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fld id="{C5255869-08B3-4823-982B-3DFD49BCF7FE}" type="slidenum">
              <a:rPr lang="fr-FR" altLang="fr-FR"/>
              <a:pPr/>
              <a:t>‹N°›</a:t>
            </a:fld>
            <a:endParaRPr lang="fr-FR" altLang="fr-FR"/>
          </a:p>
        </p:txBody>
      </p:sp>
    </p:spTree>
    <p:extLst>
      <p:ext uri="{BB962C8B-B14F-4D97-AF65-F5344CB8AC3E}">
        <p14:creationId xmlns:p14="http://schemas.microsoft.com/office/powerpoint/2010/main" val="2548466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91" y="457200"/>
            <a:ext cx="3932236"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92"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91"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BBF58D7C-D6C6-4193-BCD5-8E322D9A2FCF}" type="datetime1">
              <a:rPr lang="fr-FR"/>
              <a:pPr>
                <a:defRPr/>
              </a:pPr>
              <a:t>08/07/2019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CEF575EE-CA03-4D23-A4E5-0B0F7A2DEEE7}" type="slidenum">
              <a:rPr lang="fr-FR" altLang="fr-FR"/>
              <a:pPr/>
              <a:t>‹N°›</a:t>
            </a:fld>
            <a:endParaRPr lang="fr-FR" altLang="fr-FR"/>
          </a:p>
        </p:txBody>
      </p:sp>
    </p:spTree>
    <p:extLst>
      <p:ext uri="{BB962C8B-B14F-4D97-AF65-F5344CB8AC3E}">
        <p14:creationId xmlns:p14="http://schemas.microsoft.com/office/powerpoint/2010/main" val="1666184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91" y="457200"/>
            <a:ext cx="3932236"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92" y="987425"/>
            <a:ext cx="6172201"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839791"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F65C16B2-6082-4278-B7A5-E0025349C35A}" type="datetime1">
              <a:rPr lang="fr-FR"/>
              <a:pPr>
                <a:defRPr/>
              </a:pPr>
              <a:t>08/07/2019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E9FB699C-CB6A-4FAC-A16C-6623BB9ED40A}" type="slidenum">
              <a:rPr lang="fr-FR" altLang="fr-FR"/>
              <a:pPr/>
              <a:t>‹N°›</a:t>
            </a:fld>
            <a:endParaRPr lang="fr-FR" altLang="fr-FR"/>
          </a:p>
        </p:txBody>
      </p:sp>
    </p:spTree>
    <p:extLst>
      <p:ext uri="{BB962C8B-B14F-4D97-AF65-F5344CB8AC3E}">
        <p14:creationId xmlns:p14="http://schemas.microsoft.com/office/powerpoint/2010/main" val="306245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838202"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Modifiez le style du titre</a:t>
            </a:r>
          </a:p>
        </p:txBody>
      </p:sp>
      <p:sp>
        <p:nvSpPr>
          <p:cNvPr id="1027" name="Espace réservé du texte 2"/>
          <p:cNvSpPr>
            <a:spLocks noGrp="1"/>
          </p:cNvSpPr>
          <p:nvPr>
            <p:ph type="body" idx="1"/>
          </p:nvPr>
        </p:nvSpPr>
        <p:spPr bwMode="auto">
          <a:xfrm>
            <a:off x="838202"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Modifiez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FA87AA1F-CBD7-48EB-8D5E-5B2282D0B866}" type="datetime1">
              <a:rPr lang="fr-FR"/>
              <a:pPr>
                <a:defRPr/>
              </a:pPr>
              <a:t>08/07/2019</a:t>
            </a:fld>
            <a:endParaRPr lang="fr-FR"/>
          </a:p>
        </p:txBody>
      </p:sp>
      <p:sp>
        <p:nvSpPr>
          <p:cNvPr id="5" name="Espace réservé du pied de page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8610601" y="6356351"/>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32B0A427-CAAF-444B-98AE-BE8589D3C895}" type="slidenum">
              <a:rPr lang="fr-FR" altLang="fr-F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719255"/>
            <a:ext cx="12192000" cy="3111825"/>
          </a:xfrm>
          <a:solidFill>
            <a:srgbClr val="92D050"/>
          </a:solidFill>
        </p:spPr>
        <p:txBody>
          <a:bodyPr rtlCol="0" anchor="ctr">
            <a:noAutofit/>
          </a:bodyPr>
          <a:lstStyle/>
          <a:p>
            <a:pPr fontAlgn="auto">
              <a:lnSpc>
                <a:spcPct val="100000"/>
              </a:lnSpc>
              <a:spcBef>
                <a:spcPts val="600"/>
              </a:spcBef>
              <a:spcAft>
                <a:spcPts val="600"/>
              </a:spcAft>
              <a:defRPr/>
            </a:pPr>
            <a:r>
              <a:rPr lang="fr-FR" sz="5400" b="1" dirty="0" smtClean="0">
                <a:effectLst>
                  <a:outerShdw blurRad="38100" dist="38100" dir="2700000" algn="tl">
                    <a:srgbClr val="000000">
                      <a:alpha val="43137"/>
                    </a:srgbClr>
                  </a:outerShdw>
                </a:effectLst>
                <a:latin typeface="Rockwell" panose="02060603020205020403" pitchFamily="18" charset="0"/>
              </a:rPr>
              <a:t>ARCHITECTURE DE LA PLANIFICATION SELON LA LOI SUR LE PILOTAGE </a:t>
            </a:r>
            <a:r>
              <a:rPr lang="fr-FR" sz="5400" b="1" dirty="0" smtClean="0">
                <a:effectLst>
                  <a:outerShdw blurRad="38100" dist="38100" dir="2700000" algn="tl">
                    <a:srgbClr val="000000">
                      <a:alpha val="43137"/>
                    </a:srgbClr>
                  </a:outerShdw>
                </a:effectLst>
                <a:latin typeface="Rockwell" panose="02060603020205020403" pitchFamily="18" charset="0"/>
              </a:rPr>
              <a:t>ET </a:t>
            </a:r>
            <a:r>
              <a:rPr lang="fr-FR" sz="5400" b="1" dirty="0" smtClean="0">
                <a:effectLst>
                  <a:outerShdw blurRad="38100" dist="38100" dir="2700000" algn="tl">
                    <a:srgbClr val="000000">
                      <a:alpha val="43137"/>
                    </a:srgbClr>
                  </a:outerShdw>
                </a:effectLst>
                <a:latin typeface="Rockwell" panose="02060603020205020403" pitchFamily="18" charset="0"/>
              </a:rPr>
              <a:t>LA GESTION </a:t>
            </a:r>
            <a:r>
              <a:rPr lang="fr-FR" sz="5400" b="1" dirty="0" smtClean="0">
                <a:effectLst>
                  <a:outerShdw blurRad="38100" dist="38100" dir="2700000" algn="tl">
                    <a:srgbClr val="000000">
                      <a:alpha val="43137"/>
                    </a:srgbClr>
                  </a:outerShdw>
                </a:effectLst>
                <a:latin typeface="Rockwell" panose="02060603020205020403" pitchFamily="18" charset="0"/>
              </a:rPr>
              <a:t>DU DEVELOPPEMENT</a:t>
            </a:r>
            <a:endParaRPr lang="fr-FR" sz="5400" b="1" dirty="0">
              <a:effectLst>
                <a:outerShdw blurRad="38100" dist="38100" dir="2700000" algn="tl">
                  <a:srgbClr val="000000">
                    <a:alpha val="43137"/>
                  </a:srgbClr>
                </a:outerShdw>
              </a:effectLst>
              <a:latin typeface="Rockwell" panose="02060603020205020403" pitchFamily="18" charset="0"/>
            </a:endParaRPr>
          </a:p>
        </p:txBody>
      </p:sp>
      <p:sp>
        <p:nvSpPr>
          <p:cNvPr id="3" name="Sous-titre 2"/>
          <p:cNvSpPr>
            <a:spLocks noGrp="1"/>
          </p:cNvSpPr>
          <p:nvPr>
            <p:ph type="subTitle" idx="1"/>
          </p:nvPr>
        </p:nvSpPr>
        <p:spPr>
          <a:xfrm>
            <a:off x="0" y="4477194"/>
            <a:ext cx="12191999" cy="2274125"/>
          </a:xfrm>
        </p:spPr>
        <p:txBody>
          <a:bodyPr rtlCol="0">
            <a:noAutofit/>
          </a:bodyPr>
          <a:lstStyle/>
          <a:p>
            <a:endParaRPr lang="fr-FR" sz="3200" b="1" dirty="0" smtClean="0">
              <a:solidFill>
                <a:srgbClr val="002060"/>
              </a:solidFill>
              <a:effectLst>
                <a:outerShdw blurRad="38100" dist="38100" dir="2700000" algn="tl">
                  <a:srgbClr val="000000">
                    <a:alpha val="43137"/>
                  </a:srgbClr>
                </a:outerShdw>
              </a:effectLst>
              <a:latin typeface="Rockwell" panose="02060603020205020403" pitchFamily="18" charset="0"/>
            </a:endParaRPr>
          </a:p>
          <a:p>
            <a:pPr algn="r"/>
            <a:endParaRPr lang="fr-FR" sz="3200" b="1" dirty="0" smtClean="0">
              <a:effectLst>
                <a:outerShdw blurRad="38100" dist="38100" dir="2700000" algn="tl">
                  <a:srgbClr val="000000">
                    <a:alpha val="43137"/>
                  </a:srgbClr>
                </a:outerShdw>
              </a:effectLst>
              <a:latin typeface="Rockwell" panose="02060603020205020403" pitchFamily="18" charset="0"/>
            </a:endParaRPr>
          </a:p>
          <a:p>
            <a:pPr algn="r"/>
            <a:r>
              <a:rPr lang="fr-FR" b="1" dirty="0" smtClean="0">
                <a:effectLst>
                  <a:outerShdw blurRad="38100" dist="38100" dir="2700000" algn="tl">
                    <a:srgbClr val="000000">
                      <a:alpha val="43137"/>
                    </a:srgbClr>
                  </a:outerShdw>
                </a:effectLst>
                <a:latin typeface="Rockwell" panose="02060603020205020403" pitchFamily="18" charset="0"/>
              </a:rPr>
              <a:t>Audrey K.ZONGO</a:t>
            </a:r>
          </a:p>
          <a:p>
            <a:pPr algn="r"/>
            <a:r>
              <a:rPr lang="fr-FR" b="1" dirty="0" smtClean="0">
                <a:solidFill>
                  <a:srgbClr val="C00000"/>
                </a:solidFill>
                <a:effectLst>
                  <a:outerShdw blurRad="38100" dist="38100" dir="2700000" algn="tl">
                    <a:srgbClr val="000000">
                      <a:alpha val="43137"/>
                    </a:srgbClr>
                  </a:outerShdw>
                </a:effectLst>
                <a:latin typeface="Rockwell" panose="02060603020205020403" pitchFamily="18" charset="0"/>
              </a:rPr>
              <a:t>Juillet </a:t>
            </a:r>
            <a:r>
              <a:rPr lang="fr-FR" b="1" dirty="0" smtClean="0">
                <a:solidFill>
                  <a:srgbClr val="C00000"/>
                </a:solidFill>
                <a:effectLst>
                  <a:outerShdw blurRad="38100" dist="38100" dir="2700000" algn="tl">
                    <a:srgbClr val="000000">
                      <a:alpha val="43137"/>
                    </a:srgbClr>
                  </a:outerShdw>
                </a:effectLst>
                <a:latin typeface="Rockwell" panose="02060603020205020403" pitchFamily="18" charset="0"/>
              </a:rPr>
              <a:t>2019</a:t>
            </a:r>
          </a:p>
        </p:txBody>
      </p:sp>
      <p:sp>
        <p:nvSpPr>
          <p:cNvPr id="4" name="Text Box 13"/>
          <p:cNvSpPr txBox="1">
            <a:spLocks noChangeArrowheads="1"/>
          </p:cNvSpPr>
          <p:nvPr/>
        </p:nvSpPr>
        <p:spPr bwMode="auto">
          <a:xfrm>
            <a:off x="0" y="6350"/>
            <a:ext cx="4108361" cy="1323439"/>
          </a:xfrm>
          <a:prstGeom prst="rect">
            <a:avLst/>
          </a:prstGeom>
          <a:noFill/>
          <a:ln w="9525">
            <a:noFill/>
            <a:miter lim="800000"/>
            <a:headEnd/>
            <a:tailEnd/>
          </a:ln>
          <a:effectLst/>
        </p:spPr>
        <p:txBody>
          <a:bodyPr wrap="square">
            <a:spAutoFit/>
          </a:bodyPr>
          <a:lstStyle/>
          <a:p>
            <a:pPr algn="ctr" eaLnBrk="1" fontAlgn="auto" hangingPunct="1">
              <a:spcBef>
                <a:spcPts val="0"/>
              </a:spcBef>
              <a:spcAft>
                <a:spcPts val="0"/>
              </a:spcAft>
              <a:defRPr/>
            </a:pPr>
            <a:r>
              <a:rPr lang="fr-FR" sz="2000" b="1" dirty="0">
                <a:effectLst>
                  <a:outerShdw blurRad="38100" dist="38100" dir="2700000" algn="tl">
                    <a:srgbClr val="C0C0C0"/>
                  </a:outerShdw>
                </a:effectLst>
                <a:latin typeface="Rockwell" panose="02060603020205020403" pitchFamily="18" charset="0"/>
                <a:cs typeface="Gisha" pitchFamily="34" charset="-79"/>
              </a:rPr>
              <a:t>MINISTÈRE DE L'ÉCONOMIE, DES FINANCES ET DU </a:t>
            </a:r>
            <a:r>
              <a:rPr lang="fr-FR" sz="2000" b="1" dirty="0" smtClean="0">
                <a:effectLst>
                  <a:outerShdw blurRad="38100" dist="38100" dir="2700000" algn="tl">
                    <a:srgbClr val="C0C0C0"/>
                  </a:outerShdw>
                </a:effectLst>
                <a:latin typeface="Rockwell" panose="02060603020205020403" pitchFamily="18" charset="0"/>
                <a:cs typeface="Gisha" pitchFamily="34" charset="-79"/>
              </a:rPr>
              <a:t>DÉVELOPPEMENT</a:t>
            </a:r>
          </a:p>
          <a:p>
            <a:pPr algn="ctr" eaLnBrk="1" fontAlgn="auto" hangingPunct="1">
              <a:spcBef>
                <a:spcPts val="0"/>
              </a:spcBef>
              <a:spcAft>
                <a:spcPts val="0"/>
              </a:spcAft>
              <a:defRPr/>
            </a:pPr>
            <a:r>
              <a:rPr lang="fr-FR" sz="2000" b="1" dirty="0" smtClean="0">
                <a:effectLst>
                  <a:outerShdw blurRad="38100" dist="38100" dir="2700000" algn="tl">
                    <a:srgbClr val="C0C0C0"/>
                  </a:outerShdw>
                </a:effectLst>
                <a:latin typeface="Rockwell" panose="02060603020205020403" pitchFamily="18" charset="0"/>
                <a:cs typeface="Gisha" pitchFamily="34" charset="-79"/>
              </a:rPr>
              <a:t>-------</a:t>
            </a:r>
          </a:p>
        </p:txBody>
      </p:sp>
      <p:pic>
        <p:nvPicPr>
          <p:cNvPr id="307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7799" y="22226"/>
            <a:ext cx="1346201"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3"/>
          <p:cNvSpPr txBox="1">
            <a:spLocks noChangeArrowheads="1"/>
          </p:cNvSpPr>
          <p:nvPr/>
        </p:nvSpPr>
        <p:spPr bwMode="auto">
          <a:xfrm>
            <a:off x="8343900" y="9526"/>
            <a:ext cx="3848100" cy="707886"/>
          </a:xfrm>
          <a:prstGeom prst="rect">
            <a:avLst/>
          </a:prstGeom>
          <a:noFill/>
          <a:ln w="9525">
            <a:noFill/>
            <a:miter lim="800000"/>
            <a:headEnd/>
            <a:tailEnd/>
          </a:ln>
          <a:effectLst/>
        </p:spPr>
        <p:txBody>
          <a:bodyPr>
            <a:spAutoFit/>
          </a:bodyPr>
          <a:lstStyle/>
          <a:p>
            <a:pPr algn="ctr" eaLnBrk="1" fontAlgn="auto" hangingPunct="1">
              <a:spcBef>
                <a:spcPts val="0"/>
              </a:spcBef>
              <a:spcAft>
                <a:spcPts val="0"/>
              </a:spcAft>
              <a:defRPr/>
            </a:pPr>
            <a:r>
              <a:rPr lang="fr-FR" sz="2000" b="1" dirty="0">
                <a:effectLst>
                  <a:outerShdw blurRad="38100" dist="38100" dir="2700000" algn="tl">
                    <a:srgbClr val="C0C0C0"/>
                  </a:outerShdw>
                </a:effectLst>
                <a:latin typeface="Rockwell" panose="02060603020205020403" pitchFamily="18" charset="0"/>
                <a:cs typeface="Gisha" pitchFamily="34" charset="-79"/>
              </a:rPr>
              <a:t>BURKINA FASO</a:t>
            </a:r>
          </a:p>
          <a:p>
            <a:pPr algn="ctr" eaLnBrk="1" fontAlgn="auto" hangingPunct="1">
              <a:spcBef>
                <a:spcPts val="0"/>
              </a:spcBef>
              <a:spcAft>
                <a:spcPts val="0"/>
              </a:spcAft>
              <a:defRPr/>
            </a:pPr>
            <a:r>
              <a:rPr lang="fr-FR" sz="2000" b="1" dirty="0">
                <a:effectLst>
                  <a:outerShdw blurRad="38100" dist="38100" dir="2700000" algn="tl">
                    <a:srgbClr val="C0C0C0"/>
                  </a:outerShdw>
                </a:effectLst>
                <a:latin typeface="Rockwell" panose="02060603020205020403" pitchFamily="18" charset="0"/>
                <a:cs typeface="Gisha" pitchFamily="34" charset="-79"/>
              </a:rPr>
              <a:t>UNITÉ - PROGRÈS - JUSTICE</a:t>
            </a:r>
          </a:p>
        </p:txBody>
      </p:sp>
    </p:spTree>
    <p:extLst>
      <p:ext uri="{BB962C8B-B14F-4D97-AF65-F5344CB8AC3E}">
        <p14:creationId xmlns:p14="http://schemas.microsoft.com/office/powerpoint/2010/main" val="2352589185"/>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221" y="1034875"/>
            <a:ext cx="12107779" cy="5414051"/>
          </a:xfrm>
        </p:spPr>
        <p:txBody>
          <a:bodyPr/>
          <a:lstStyle/>
          <a:p>
            <a:pPr marL="0" indent="0" algn="just">
              <a:buNone/>
            </a:pPr>
            <a:r>
              <a:rPr lang="fr-FR" dirty="0"/>
              <a:t>Le projet de loi comporte </a:t>
            </a:r>
            <a:r>
              <a:rPr lang="fr-FR" dirty="0" err="1"/>
              <a:t>quatre-vingt-et</a:t>
            </a:r>
            <a:r>
              <a:rPr lang="fr-FR" dirty="0"/>
              <a:t> huit (88) articles répartis en trois (03) titres et sept (</a:t>
            </a:r>
            <a:r>
              <a:rPr lang="fr-FR" dirty="0" smtClean="0"/>
              <a:t>02) </a:t>
            </a:r>
            <a:r>
              <a:rPr lang="fr-FR" dirty="0"/>
              <a:t>chapitres. </a:t>
            </a:r>
            <a:endParaRPr lang="fr-FR" dirty="0" smtClean="0"/>
          </a:p>
          <a:p>
            <a:pPr marL="0" indent="0" algn="just">
              <a:buNone/>
            </a:pPr>
            <a:r>
              <a:rPr lang="fr-FR" b="1" dirty="0"/>
              <a:t>T</a:t>
            </a:r>
            <a:r>
              <a:rPr lang="fr-FR" b="1" dirty="0" smtClean="0"/>
              <a:t>itre </a:t>
            </a:r>
            <a:r>
              <a:rPr lang="fr-FR" b="1" dirty="0"/>
              <a:t>I : dispositions générales</a:t>
            </a:r>
          </a:p>
          <a:p>
            <a:pPr marL="0" indent="0" algn="just">
              <a:buNone/>
            </a:pPr>
            <a:r>
              <a:rPr lang="fr-FR" dirty="0"/>
              <a:t>Cette partie comporte deux (02) chapitres portant respectivement sur les dispositions générales et la définition des concepts.</a:t>
            </a:r>
          </a:p>
          <a:p>
            <a:pPr marL="0" indent="0" algn="just">
              <a:buNone/>
            </a:pPr>
            <a:r>
              <a:rPr lang="fr-FR" dirty="0"/>
              <a:t>Afin d’assurer une meilleure compréhension des termes ; des concepts ont été définis</a:t>
            </a:r>
            <a:r>
              <a:rPr lang="fr-FR" dirty="0" smtClean="0"/>
              <a:t>.(lien sur les définitions)</a:t>
            </a:r>
            <a:endParaRPr lang="fr-FR" dirty="0"/>
          </a:p>
          <a:p>
            <a:pPr marL="0" indent="0" algn="just">
              <a:buNone/>
            </a:pPr>
            <a:r>
              <a:rPr lang="fr-FR" b="1" dirty="0"/>
              <a:t>T</a:t>
            </a:r>
            <a:r>
              <a:rPr lang="fr-FR" b="1" dirty="0" smtClean="0"/>
              <a:t>itre </a:t>
            </a:r>
            <a:r>
              <a:rPr lang="fr-FR" b="1" dirty="0"/>
              <a:t>II : système national de planification</a:t>
            </a:r>
          </a:p>
          <a:p>
            <a:pPr marL="0" indent="0" algn="just">
              <a:buNone/>
            </a:pPr>
            <a:r>
              <a:rPr lang="fr-FR" dirty="0"/>
              <a:t>Ce titre comporte trois (03) chapitres. Il définit les différents documents de planification, leur mode d’élaboration, de validation, de suivi et d’évaluation et leur durée. </a:t>
            </a:r>
          </a:p>
          <a:p>
            <a:pPr marL="0" indent="0" algn="just">
              <a:buNone/>
            </a:pPr>
            <a:endParaRPr lang="fr-FR" dirty="0"/>
          </a:p>
        </p:txBody>
      </p:sp>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10</a:t>
            </a:fld>
            <a:endParaRPr lang="fr-FR" altLang="fr-FR"/>
          </a:p>
        </p:txBody>
      </p:sp>
      <p:sp>
        <p:nvSpPr>
          <p:cNvPr id="5" name="Titre 4"/>
          <p:cNvSpPr>
            <a:spLocks noGrp="1"/>
          </p:cNvSpPr>
          <p:nvPr>
            <p:ph type="title"/>
          </p:nvPr>
        </p:nvSpPr>
        <p:spPr>
          <a:xfrm>
            <a:off x="0" y="0"/>
            <a:ext cx="12192000" cy="1034876"/>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200" b="1" dirty="0" smtClean="0">
                <a:latin typeface="Rockwell" panose="02060603020205020403" pitchFamily="18" charset="0"/>
                <a:cs typeface="Aharoni" pitchFamily="2" charset="-79"/>
              </a:rPr>
              <a:t>III. LE CONTENU DE LA LOI</a:t>
            </a:r>
            <a:endParaRPr lang="fr-FR" sz="3200" b="1" dirty="0">
              <a:latin typeface="Rockwell" panose="02060603020205020403" pitchFamily="18" charset="0"/>
              <a:cs typeface="Aharoni" pitchFamily="2" charset="-79"/>
            </a:endParaRPr>
          </a:p>
        </p:txBody>
      </p:sp>
      <p:pic>
        <p:nvPicPr>
          <p:cNvPr id="6" name="Image 5" descr="armoirie_BF"/>
          <p:cNvPicPr/>
          <p:nvPr/>
        </p:nvPicPr>
        <p:blipFill>
          <a:blip r:embed="rId2" cstate="print"/>
          <a:srcRect/>
          <a:stretch>
            <a:fillRect/>
          </a:stretch>
        </p:blipFill>
        <p:spPr bwMode="auto">
          <a:xfrm>
            <a:off x="0" y="0"/>
            <a:ext cx="1174545" cy="1034876"/>
          </a:xfrm>
          <a:prstGeom prst="rect">
            <a:avLst/>
          </a:prstGeom>
          <a:noFill/>
          <a:ln w="9525">
            <a:noFill/>
            <a:miter lim="800000"/>
            <a:headEnd/>
            <a:tailEnd/>
          </a:ln>
        </p:spPr>
      </p:pic>
    </p:spTree>
    <p:extLst>
      <p:ext uri="{BB962C8B-B14F-4D97-AF65-F5344CB8AC3E}">
        <p14:creationId xmlns:p14="http://schemas.microsoft.com/office/powerpoint/2010/main" val="3482273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latin typeface="Rockwell" panose="02060603020205020403" pitchFamily="18" charset="0"/>
                <a:cs typeface="Aharoni" pitchFamily="2" charset="-79"/>
              </a:rPr>
              <a:t>III. LE CONTENU DE LA LOI</a:t>
            </a:r>
            <a:endParaRPr lang="fr-FR" dirty="0"/>
          </a:p>
        </p:txBody>
      </p:sp>
      <p:sp>
        <p:nvSpPr>
          <p:cNvPr id="3" name="Espace réservé du contenu 2"/>
          <p:cNvSpPr>
            <a:spLocks noGrp="1"/>
          </p:cNvSpPr>
          <p:nvPr>
            <p:ph idx="1"/>
          </p:nvPr>
        </p:nvSpPr>
        <p:spPr/>
        <p:txBody>
          <a:bodyPr/>
          <a:lstStyle/>
          <a:p>
            <a:pPr marL="0" indent="0">
              <a:buNone/>
            </a:pPr>
            <a:r>
              <a:rPr lang="fr-FR" altLang="fr-FR" b="1" dirty="0" smtClean="0"/>
              <a:t>Architecture </a:t>
            </a:r>
            <a:r>
              <a:rPr lang="fr-FR" altLang="fr-FR" b="1" dirty="0"/>
              <a:t>des instruments de planification selon la </a:t>
            </a:r>
            <a:r>
              <a:rPr lang="fr-FR" altLang="fr-FR" b="1" dirty="0" smtClean="0"/>
              <a:t>loi</a:t>
            </a:r>
          </a:p>
          <a:p>
            <a:r>
              <a:rPr lang="fr-FR" altLang="fr-FR" dirty="0"/>
              <a:t>La loi O34-2018/AN du 27 juillet 2018 portant pilotage et gestion du développement donne des précisions sur l’articulation des instruments de </a:t>
            </a:r>
            <a:r>
              <a:rPr lang="fr-FR" altLang="fr-FR" dirty="0" smtClean="0"/>
              <a:t>planification </a:t>
            </a:r>
          </a:p>
          <a:p>
            <a:r>
              <a:rPr lang="fr-FR" altLang="fr-FR" dirty="0"/>
              <a:t>On retient les instruments de planification au niveau national, au niveau sectoriel, au niveau local et au niveau spatial. </a:t>
            </a:r>
            <a:endParaRPr lang="fr-FR" altLang="fr-FR" dirty="0" smtClean="0"/>
          </a:p>
          <a:p>
            <a:r>
              <a:rPr lang="fr-FR" altLang="fr-FR" dirty="0"/>
              <a:t>Aussi, on a les études exploratoires, la planification stratégique et la planification opérationnelle </a:t>
            </a:r>
            <a:endParaRPr lang="fr-FR" dirty="0"/>
          </a:p>
        </p:txBody>
      </p:sp>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11</a:t>
            </a:fld>
            <a:endParaRPr lang="fr-FR" altLang="fr-FR"/>
          </a:p>
        </p:txBody>
      </p:sp>
    </p:spTree>
    <p:extLst>
      <p:ext uri="{BB962C8B-B14F-4D97-AF65-F5344CB8AC3E}">
        <p14:creationId xmlns:p14="http://schemas.microsoft.com/office/powerpoint/2010/main" val="124214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221" y="1034875"/>
            <a:ext cx="12107779" cy="5414051"/>
          </a:xfrm>
        </p:spPr>
        <p:txBody>
          <a:bodyPr/>
          <a:lstStyle/>
          <a:p>
            <a:pPr marL="0" indent="0" algn="just">
              <a:buNone/>
            </a:pPr>
            <a:r>
              <a:rPr lang="fr-FR" dirty="0" smtClean="0"/>
              <a:t>Trois (3) </a:t>
            </a:r>
            <a:r>
              <a:rPr lang="fr-FR" dirty="0" smtClean="0"/>
              <a:t>types de documents:</a:t>
            </a:r>
          </a:p>
          <a:p>
            <a:pPr marL="0" indent="0" algn="just">
              <a:buNone/>
            </a:pPr>
            <a:endParaRPr lang="fr-FR" dirty="0"/>
          </a:p>
          <a:p>
            <a:pPr algn="just">
              <a:buFont typeface="Wingdings" pitchFamily="2" charset="2"/>
              <a:buChar char="q"/>
            </a:pPr>
            <a:r>
              <a:rPr lang="fr-FR" b="1" dirty="0" smtClean="0"/>
              <a:t>ETUDES EXPLORATOIRES</a:t>
            </a:r>
          </a:p>
          <a:p>
            <a:pPr marL="0" indent="0" algn="just">
              <a:buNone/>
            </a:pPr>
            <a:endParaRPr lang="fr-FR" dirty="0" smtClean="0"/>
          </a:p>
          <a:p>
            <a:pPr algn="just">
              <a:buFont typeface="Wingdings" pitchFamily="2" charset="2"/>
              <a:buChar char="q"/>
            </a:pPr>
            <a:endParaRPr lang="fr-FR" dirty="0" smtClean="0"/>
          </a:p>
          <a:p>
            <a:pPr algn="just">
              <a:buFont typeface="Wingdings" pitchFamily="2" charset="2"/>
              <a:buChar char="q"/>
            </a:pPr>
            <a:r>
              <a:rPr lang="fr-FR" b="1" dirty="0" smtClean="0"/>
              <a:t>PLANIFICATION STRATEGIQUE</a:t>
            </a:r>
          </a:p>
          <a:p>
            <a:pPr marL="0" indent="0" algn="just">
              <a:buNone/>
            </a:pPr>
            <a:endParaRPr lang="fr-FR" dirty="0"/>
          </a:p>
          <a:p>
            <a:pPr algn="just">
              <a:buFont typeface="Wingdings" pitchFamily="2" charset="2"/>
              <a:buChar char="q"/>
            </a:pPr>
            <a:endParaRPr lang="fr-FR" dirty="0" smtClean="0"/>
          </a:p>
          <a:p>
            <a:pPr algn="just">
              <a:buFont typeface="Wingdings" pitchFamily="2" charset="2"/>
              <a:buChar char="q"/>
            </a:pPr>
            <a:r>
              <a:rPr lang="fr-FR" b="1" dirty="0" smtClean="0"/>
              <a:t>PLANIFICATION OPERATIONNELLE</a:t>
            </a:r>
            <a:endParaRPr lang="fr-FR" b="1" dirty="0"/>
          </a:p>
        </p:txBody>
      </p:sp>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12</a:t>
            </a:fld>
            <a:endParaRPr lang="fr-FR" altLang="fr-FR"/>
          </a:p>
        </p:txBody>
      </p:sp>
      <p:sp>
        <p:nvSpPr>
          <p:cNvPr id="5" name="Titre 4"/>
          <p:cNvSpPr>
            <a:spLocks noGrp="1"/>
          </p:cNvSpPr>
          <p:nvPr>
            <p:ph type="title"/>
          </p:nvPr>
        </p:nvSpPr>
        <p:spPr>
          <a:xfrm>
            <a:off x="0" y="0"/>
            <a:ext cx="12192000" cy="1034876"/>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200" b="1" dirty="0" smtClean="0">
                <a:latin typeface="Rockwell" panose="02060603020205020403" pitchFamily="18" charset="0"/>
                <a:cs typeface="Aharoni" pitchFamily="2" charset="-79"/>
              </a:rPr>
              <a:t>III. LE CONTENU DE LA LOI</a:t>
            </a:r>
            <a:endParaRPr lang="fr-FR" sz="3200" b="1" dirty="0">
              <a:latin typeface="Rockwell" panose="02060603020205020403" pitchFamily="18" charset="0"/>
              <a:cs typeface="Aharoni" pitchFamily="2" charset="-79"/>
            </a:endParaRPr>
          </a:p>
        </p:txBody>
      </p:sp>
      <p:pic>
        <p:nvPicPr>
          <p:cNvPr id="6" name="Image 5" descr="armoirie_BF"/>
          <p:cNvPicPr/>
          <p:nvPr/>
        </p:nvPicPr>
        <p:blipFill>
          <a:blip r:embed="rId2" cstate="print"/>
          <a:srcRect/>
          <a:stretch>
            <a:fillRect/>
          </a:stretch>
        </p:blipFill>
        <p:spPr bwMode="auto">
          <a:xfrm>
            <a:off x="0" y="0"/>
            <a:ext cx="1174545" cy="1034876"/>
          </a:xfrm>
          <a:prstGeom prst="rect">
            <a:avLst/>
          </a:prstGeom>
          <a:noFill/>
          <a:ln w="9525">
            <a:noFill/>
            <a:miter lim="800000"/>
            <a:headEnd/>
            <a:tailEnd/>
          </a:ln>
        </p:spPr>
      </p:pic>
    </p:spTree>
    <p:extLst>
      <p:ext uri="{BB962C8B-B14F-4D97-AF65-F5344CB8AC3E}">
        <p14:creationId xmlns:p14="http://schemas.microsoft.com/office/powerpoint/2010/main" val="1904745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221" y="1034875"/>
            <a:ext cx="12107779" cy="5414051"/>
          </a:xfrm>
        </p:spPr>
        <p:txBody>
          <a:bodyPr/>
          <a:lstStyle/>
          <a:p>
            <a:pPr marL="0" indent="0" algn="just">
              <a:buNone/>
            </a:pPr>
            <a:r>
              <a:rPr lang="fr-FR" dirty="0" smtClean="0"/>
              <a:t>Les études exploratoires sont des documents </a:t>
            </a:r>
            <a:r>
              <a:rPr lang="fr-FR" dirty="0"/>
              <a:t>prospectifs qui permettent de dégager les aspirations des populations, de présenter une vision de société et d’établir des scénarii alternatifs et des stratégies de </a:t>
            </a:r>
            <a:r>
              <a:rPr lang="fr-FR" dirty="0" smtClean="0"/>
              <a:t>développement.</a:t>
            </a:r>
          </a:p>
          <a:p>
            <a:pPr marL="0" indent="0" algn="just">
              <a:buNone/>
            </a:pPr>
            <a:r>
              <a:rPr lang="fr-FR" dirty="0"/>
              <a:t>Sont considérées comme études exploratoires, les études prospectives et les schémas d’aménagement et de développement durable du territoire.</a:t>
            </a:r>
          </a:p>
          <a:p>
            <a:pPr marL="0" indent="0" algn="just">
              <a:buNone/>
            </a:pPr>
            <a:r>
              <a:rPr lang="fr-FR" dirty="0"/>
              <a:t>Les études exploratoires ont une durée de mise en œuvre de 30 ans au minimum et servent de cadre d’orientation pour l’élaboration des politiques publiques.</a:t>
            </a:r>
          </a:p>
          <a:p>
            <a:pPr marL="0" indent="0" algn="just">
              <a:buNone/>
            </a:pPr>
            <a:r>
              <a:rPr lang="fr-FR" dirty="0"/>
              <a:t>Un conseil national de la prospective et de la planification stratégique  est créé pour valider les études exploratoires et leurs rapports d’évaluation.</a:t>
            </a:r>
          </a:p>
          <a:p>
            <a:pPr marL="0" indent="0" algn="just">
              <a:buNone/>
            </a:pPr>
            <a:r>
              <a:rPr lang="fr-FR" dirty="0"/>
              <a:t>Les attributions, la composition, l’organisation et le fonctionnement du conseil national de la prospective et de la planification stratégique sont précisés par décret pris en Conseil des Ministres.</a:t>
            </a:r>
          </a:p>
          <a:p>
            <a:pPr marL="0" indent="0" algn="just">
              <a:buNone/>
            </a:pPr>
            <a:endParaRPr lang="fr-FR" dirty="0"/>
          </a:p>
        </p:txBody>
      </p:sp>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13</a:t>
            </a:fld>
            <a:endParaRPr lang="fr-FR" altLang="fr-FR"/>
          </a:p>
        </p:txBody>
      </p:sp>
      <p:sp>
        <p:nvSpPr>
          <p:cNvPr id="5" name="Titre 4"/>
          <p:cNvSpPr>
            <a:spLocks noGrp="1"/>
          </p:cNvSpPr>
          <p:nvPr>
            <p:ph type="title"/>
          </p:nvPr>
        </p:nvSpPr>
        <p:spPr>
          <a:xfrm>
            <a:off x="0" y="0"/>
            <a:ext cx="12192000" cy="1034876"/>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200" b="1" dirty="0" smtClean="0">
                <a:latin typeface="Rockwell" panose="02060603020205020403" pitchFamily="18" charset="0"/>
                <a:cs typeface="Aharoni" pitchFamily="2" charset="-79"/>
              </a:rPr>
              <a:t>III-1. ETUDES EXPLORATOIRES</a:t>
            </a:r>
            <a:endParaRPr lang="fr-FR" sz="3200" b="1" dirty="0">
              <a:latin typeface="Rockwell" panose="02060603020205020403" pitchFamily="18" charset="0"/>
              <a:cs typeface="Aharoni" pitchFamily="2" charset="-79"/>
            </a:endParaRPr>
          </a:p>
        </p:txBody>
      </p:sp>
      <p:pic>
        <p:nvPicPr>
          <p:cNvPr id="6" name="Image 5" descr="armoirie_BF"/>
          <p:cNvPicPr/>
          <p:nvPr/>
        </p:nvPicPr>
        <p:blipFill>
          <a:blip r:embed="rId2" cstate="print"/>
          <a:srcRect/>
          <a:stretch>
            <a:fillRect/>
          </a:stretch>
        </p:blipFill>
        <p:spPr bwMode="auto">
          <a:xfrm>
            <a:off x="0" y="0"/>
            <a:ext cx="1174545" cy="1034876"/>
          </a:xfrm>
          <a:prstGeom prst="rect">
            <a:avLst/>
          </a:prstGeom>
          <a:noFill/>
          <a:ln w="9525">
            <a:noFill/>
            <a:miter lim="800000"/>
            <a:headEnd/>
            <a:tailEnd/>
          </a:ln>
        </p:spPr>
      </p:pic>
    </p:spTree>
    <p:extLst>
      <p:ext uri="{BB962C8B-B14F-4D97-AF65-F5344CB8AC3E}">
        <p14:creationId xmlns:p14="http://schemas.microsoft.com/office/powerpoint/2010/main" val="5510211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3284667811"/>
              </p:ext>
            </p:extLst>
          </p:nvPr>
        </p:nvGraphicFramePr>
        <p:xfrm>
          <a:off x="84138" y="1035051"/>
          <a:ext cx="12107864" cy="6348270"/>
        </p:xfrm>
        <a:graphic>
          <a:graphicData uri="http://schemas.openxmlformats.org/drawingml/2006/table">
            <a:tbl>
              <a:tblPr firstRow="1" bandRow="1">
                <a:tableStyleId>{5C22544A-7EE6-4342-B048-85BDC9FD1C3A}</a:tableStyleId>
              </a:tblPr>
              <a:tblGrid>
                <a:gridCol w="2057483">
                  <a:extLst>
                    <a:ext uri="{9D8B030D-6E8A-4147-A177-3AD203B41FA5}">
                      <a16:colId xmlns="" xmlns:a16="http://schemas.microsoft.com/office/drawing/2014/main" val="2770285576"/>
                    </a:ext>
                  </a:extLst>
                </a:gridCol>
                <a:gridCol w="5293895">
                  <a:extLst>
                    <a:ext uri="{9D8B030D-6E8A-4147-A177-3AD203B41FA5}">
                      <a16:colId xmlns="" xmlns:a16="http://schemas.microsoft.com/office/drawing/2014/main" val="1862553591"/>
                    </a:ext>
                  </a:extLst>
                </a:gridCol>
                <a:gridCol w="2755231">
                  <a:extLst>
                    <a:ext uri="{9D8B030D-6E8A-4147-A177-3AD203B41FA5}">
                      <a16:colId xmlns="" xmlns:a16="http://schemas.microsoft.com/office/drawing/2014/main" val="2805899565"/>
                    </a:ext>
                  </a:extLst>
                </a:gridCol>
                <a:gridCol w="2001255">
                  <a:extLst>
                    <a:ext uri="{9D8B030D-6E8A-4147-A177-3AD203B41FA5}">
                      <a16:colId xmlns="" xmlns:a16="http://schemas.microsoft.com/office/drawing/2014/main" val="734292479"/>
                    </a:ext>
                  </a:extLst>
                </a:gridCol>
              </a:tblGrid>
              <a:tr h="1352549">
                <a:tc>
                  <a:txBody>
                    <a:bodyPr/>
                    <a:lstStyle/>
                    <a:p>
                      <a:pPr algn="just"/>
                      <a:r>
                        <a:rPr lang="fr-FR" sz="2400" b="1" dirty="0" smtClean="0">
                          <a:solidFill>
                            <a:srgbClr val="FFFF00"/>
                          </a:solidFill>
                        </a:rPr>
                        <a:t>ETUDE</a:t>
                      </a:r>
                      <a:r>
                        <a:rPr lang="fr-FR" sz="2400" b="1" baseline="0" dirty="0" smtClean="0">
                          <a:solidFill>
                            <a:srgbClr val="FFFF00"/>
                          </a:solidFill>
                        </a:rPr>
                        <a:t>S EXPLORATOIRES </a:t>
                      </a:r>
                      <a:endParaRPr lang="fr-FR" sz="2400" b="1" dirty="0">
                        <a:solidFill>
                          <a:srgbClr val="FFFF00"/>
                        </a:solidFill>
                      </a:endParaRPr>
                    </a:p>
                  </a:txBody>
                  <a:tcPr/>
                </a:tc>
                <a:tc>
                  <a:txBody>
                    <a:bodyPr/>
                    <a:lstStyle/>
                    <a:p>
                      <a:pPr algn="just"/>
                      <a:r>
                        <a:rPr lang="fr-FR" sz="2400" b="1" dirty="0" smtClean="0">
                          <a:solidFill>
                            <a:srgbClr val="FFFF00"/>
                          </a:solidFill>
                        </a:rPr>
                        <a:t>Objectif poursuivi</a:t>
                      </a:r>
                      <a:endParaRPr lang="fr-FR" sz="2400" b="1" dirty="0">
                        <a:solidFill>
                          <a:srgbClr val="FFFF00"/>
                        </a:solidFill>
                      </a:endParaRPr>
                    </a:p>
                  </a:txBody>
                  <a:tcPr/>
                </a:tc>
                <a:tc>
                  <a:txBody>
                    <a:bodyPr/>
                    <a:lstStyle/>
                    <a:p>
                      <a:pPr algn="just"/>
                      <a:r>
                        <a:rPr lang="fr-FR" sz="2400" b="1" dirty="0" smtClean="0">
                          <a:solidFill>
                            <a:srgbClr val="FFFF00"/>
                          </a:solidFill>
                        </a:rPr>
                        <a:t>MODE D’ADOPTION</a:t>
                      </a:r>
                      <a:endParaRPr lang="fr-FR" sz="2400" b="1" dirty="0">
                        <a:solidFill>
                          <a:srgbClr val="FFFF00"/>
                        </a:solidFill>
                      </a:endParaRPr>
                    </a:p>
                  </a:txBody>
                  <a:tcPr/>
                </a:tc>
                <a:tc>
                  <a:txBody>
                    <a:bodyPr/>
                    <a:lstStyle/>
                    <a:p>
                      <a:pPr algn="just"/>
                      <a:r>
                        <a:rPr lang="fr-FR" sz="2400" b="1" dirty="0" smtClean="0">
                          <a:solidFill>
                            <a:srgbClr val="FFFF00"/>
                          </a:solidFill>
                        </a:rPr>
                        <a:t>DUREE DE MISE EN OEUVRE</a:t>
                      </a:r>
                      <a:endParaRPr lang="fr-FR" sz="2400" b="1" dirty="0">
                        <a:solidFill>
                          <a:srgbClr val="FFFF00"/>
                        </a:solidFill>
                      </a:endParaRPr>
                    </a:p>
                  </a:txBody>
                  <a:tcPr/>
                </a:tc>
                <a:extLst>
                  <a:ext uri="{0D108BD9-81ED-4DB2-BD59-A6C34878D82A}">
                    <a16:rowId xmlns="" xmlns:a16="http://schemas.microsoft.com/office/drawing/2014/main" val="2301315530"/>
                  </a:ext>
                </a:extLst>
              </a:tr>
              <a:tr h="1593321">
                <a:tc>
                  <a:txBody>
                    <a:bodyPr/>
                    <a:lstStyle/>
                    <a:p>
                      <a:pPr algn="just"/>
                      <a:r>
                        <a:rPr lang="fr-FR" sz="2400" b="1" dirty="0" smtClean="0"/>
                        <a:t>ETUDES NATIONALES PROSPECTIVES</a:t>
                      </a:r>
                      <a:endParaRPr lang="fr-FR" sz="2400" b="1" dirty="0"/>
                    </a:p>
                  </a:txBody>
                  <a:tcPr/>
                </a:tc>
                <a:tc>
                  <a:txBody>
                    <a:bodyPr/>
                    <a:lstStyle/>
                    <a:p>
                      <a:pPr algn="just"/>
                      <a:r>
                        <a:rPr lang="fr-FR" sz="2400" kern="1200" dirty="0" smtClean="0">
                          <a:solidFill>
                            <a:schemeClr val="dk1"/>
                          </a:solidFill>
                          <a:effectLst/>
                          <a:latin typeface="+mn-lt"/>
                          <a:ea typeface="+mn-ea"/>
                          <a:cs typeface="+mn-cs"/>
                        </a:rPr>
                        <a:t>Des études prospectives sont réalisées pour éclairer les avenirs possibles afin d’orienter la planification du  développement</a:t>
                      </a:r>
                      <a:endParaRPr lang="fr-FR" sz="2400" dirty="0"/>
                    </a:p>
                  </a:txBody>
                  <a:tcPr/>
                </a:tc>
                <a:tc>
                  <a:txBody>
                    <a:bodyPr/>
                    <a:lstStyle/>
                    <a:p>
                      <a:pPr algn="just"/>
                      <a:r>
                        <a:rPr lang="fr-FR" sz="2400" kern="1200" dirty="0" smtClean="0">
                          <a:solidFill>
                            <a:schemeClr val="dk1"/>
                          </a:solidFill>
                          <a:effectLst/>
                          <a:latin typeface="+mn-lt"/>
                          <a:ea typeface="+mn-ea"/>
                          <a:cs typeface="+mn-cs"/>
                        </a:rPr>
                        <a:t>Les études prospectives sont adoptées </a:t>
                      </a:r>
                      <a:r>
                        <a:rPr lang="fr-FR" sz="2400" kern="1200" dirty="0" smtClean="0">
                          <a:solidFill>
                            <a:schemeClr val="dk1"/>
                          </a:solidFill>
                          <a:effectLst/>
                          <a:latin typeface="+mn-lt"/>
                          <a:ea typeface="+mn-ea"/>
                          <a:cs typeface="+mn-cs"/>
                        </a:rPr>
                        <a:t>en CM et objets d’exposé avec débat à l’AN </a:t>
                      </a:r>
                      <a:endParaRPr lang="fr-FR" sz="2400" dirty="0"/>
                    </a:p>
                  </a:txBody>
                  <a:tcPr/>
                </a:tc>
                <a:tc>
                  <a:txBody>
                    <a:bodyPr/>
                    <a:lstStyle/>
                    <a:p>
                      <a:pPr algn="just"/>
                      <a:r>
                        <a:rPr lang="fr-FR" sz="2400" kern="1200" dirty="0" smtClean="0">
                          <a:solidFill>
                            <a:schemeClr val="tx1"/>
                          </a:solidFill>
                          <a:effectLst/>
                          <a:latin typeface="+mn-lt"/>
                          <a:ea typeface="+mn-ea"/>
                          <a:cs typeface="+mn-cs"/>
                        </a:rPr>
                        <a:t>30 ans </a:t>
                      </a:r>
                      <a:r>
                        <a:rPr lang="fr-FR" sz="2400" kern="1200" dirty="0" smtClean="0">
                          <a:solidFill>
                            <a:schemeClr val="dk1"/>
                          </a:solidFill>
                          <a:effectLst/>
                          <a:latin typeface="+mn-lt"/>
                          <a:ea typeface="+mn-ea"/>
                          <a:cs typeface="+mn-cs"/>
                        </a:rPr>
                        <a:t>au minimum </a:t>
                      </a:r>
                      <a:endParaRPr lang="fr-FR" sz="2400" dirty="0"/>
                    </a:p>
                  </a:txBody>
                  <a:tcPr/>
                </a:tc>
                <a:extLst>
                  <a:ext uri="{0D108BD9-81ED-4DB2-BD59-A6C34878D82A}">
                    <a16:rowId xmlns="" xmlns:a16="http://schemas.microsoft.com/office/drawing/2014/main" val="258289096"/>
                  </a:ext>
                </a:extLst>
              </a:tr>
              <a:tr h="3075481">
                <a:tc>
                  <a:txBody>
                    <a:bodyPr/>
                    <a:lstStyle/>
                    <a:p>
                      <a:pPr algn="just"/>
                      <a:r>
                        <a:rPr lang="fr-FR" sz="2400" b="1" dirty="0" smtClean="0"/>
                        <a:t>SCHEMA</a:t>
                      </a:r>
                    </a:p>
                    <a:p>
                      <a:pPr algn="just"/>
                      <a:r>
                        <a:rPr lang="fr-FR" sz="2400" b="1" dirty="0" smtClean="0"/>
                        <a:t>NATIONAL D’AMENAGEMENT DU TERRITOIRE</a:t>
                      </a:r>
                      <a:endParaRPr lang="fr-FR" sz="2400" b="1" dirty="0"/>
                    </a:p>
                  </a:txBody>
                  <a:tcPr/>
                </a:tc>
                <a:tc>
                  <a:txBody>
                    <a:bodyPr/>
                    <a:lstStyle/>
                    <a:p>
                      <a:pPr algn="just"/>
                      <a:r>
                        <a:rPr lang="fr-FR" sz="2400" kern="1200" dirty="0" smtClean="0">
                          <a:solidFill>
                            <a:schemeClr val="dk1"/>
                          </a:solidFill>
                          <a:effectLst/>
                          <a:latin typeface="+mn-lt"/>
                          <a:ea typeface="+mn-ea"/>
                          <a:cs typeface="+mn-cs"/>
                        </a:rPr>
                        <a:t>Il est l’instrument de planification spatiale à long terme en matière d’aménagement du territoire. Il permet une gestion rationnelle et durable du patrimoine foncier d’un territoire et une coordination des activités économiques en fonction des ressources naturelles</a:t>
                      </a:r>
                      <a:endParaRPr lang="fr-FR" sz="24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400" kern="1200" dirty="0" smtClean="0">
                          <a:solidFill>
                            <a:schemeClr val="dk1"/>
                          </a:solidFill>
                          <a:effectLst/>
                          <a:latin typeface="+mn-lt"/>
                          <a:ea typeface="+mn-ea"/>
                          <a:cs typeface="+mn-cs"/>
                        </a:rPr>
                        <a:t>Adopté en Conseil</a:t>
                      </a:r>
                      <a:r>
                        <a:rPr lang="fr-FR" sz="2400" kern="1200" baseline="0" dirty="0" smtClean="0">
                          <a:solidFill>
                            <a:schemeClr val="dk1"/>
                          </a:solidFill>
                          <a:effectLst/>
                          <a:latin typeface="+mn-lt"/>
                          <a:ea typeface="+mn-ea"/>
                          <a:cs typeface="+mn-cs"/>
                        </a:rPr>
                        <a:t> des </a:t>
                      </a:r>
                      <a:r>
                        <a:rPr lang="fr-FR" sz="2400" kern="1200" dirty="0" smtClean="0">
                          <a:solidFill>
                            <a:schemeClr val="dk1"/>
                          </a:solidFill>
                          <a:effectLst/>
                          <a:latin typeface="+mn-lt"/>
                          <a:ea typeface="+mn-ea"/>
                          <a:cs typeface="+mn-cs"/>
                        </a:rPr>
                        <a:t>Ministres et objet d’exposé avec débat à l’Assemblée Nationale </a:t>
                      </a:r>
                      <a:endParaRPr lang="fr-FR" sz="2400" dirty="0" smtClean="0"/>
                    </a:p>
                    <a:p>
                      <a:pPr algn="just"/>
                      <a:endParaRPr lang="fr-FR" sz="2400" dirty="0"/>
                    </a:p>
                  </a:txBody>
                  <a:tcPr/>
                </a:tc>
                <a:tc>
                  <a:txBody>
                    <a:bodyPr/>
                    <a:lstStyle/>
                    <a:p>
                      <a:pPr algn="just"/>
                      <a:r>
                        <a:rPr lang="fr-FR" sz="2400" kern="1200" dirty="0" smtClean="0">
                          <a:solidFill>
                            <a:schemeClr val="tx1"/>
                          </a:solidFill>
                          <a:effectLst/>
                          <a:latin typeface="+mn-lt"/>
                          <a:ea typeface="+mn-ea"/>
                          <a:cs typeface="+mn-cs"/>
                        </a:rPr>
                        <a:t>30 ans </a:t>
                      </a:r>
                      <a:r>
                        <a:rPr lang="fr-FR" sz="2400" kern="1200" dirty="0" smtClean="0">
                          <a:solidFill>
                            <a:schemeClr val="dk1"/>
                          </a:solidFill>
                          <a:effectLst/>
                          <a:latin typeface="+mn-lt"/>
                          <a:ea typeface="+mn-ea"/>
                          <a:cs typeface="+mn-cs"/>
                        </a:rPr>
                        <a:t>au minimum </a:t>
                      </a:r>
                      <a:endParaRPr lang="fr-FR" sz="2400" dirty="0"/>
                    </a:p>
                  </a:txBody>
                  <a:tcPr/>
                </a:tc>
                <a:extLst>
                  <a:ext uri="{0D108BD9-81ED-4DB2-BD59-A6C34878D82A}">
                    <a16:rowId xmlns="" xmlns:a16="http://schemas.microsoft.com/office/drawing/2014/main" val="1742005218"/>
                  </a:ext>
                </a:extLst>
              </a:tr>
            </a:tbl>
          </a:graphicData>
        </a:graphic>
      </p:graphicFrame>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14</a:t>
            </a:fld>
            <a:endParaRPr lang="fr-FR" altLang="fr-FR"/>
          </a:p>
        </p:txBody>
      </p:sp>
      <p:sp>
        <p:nvSpPr>
          <p:cNvPr id="5" name="Titre 4"/>
          <p:cNvSpPr>
            <a:spLocks noGrp="1"/>
          </p:cNvSpPr>
          <p:nvPr>
            <p:ph type="title"/>
          </p:nvPr>
        </p:nvSpPr>
        <p:spPr>
          <a:xfrm>
            <a:off x="0" y="0"/>
            <a:ext cx="12192000" cy="1034876"/>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200" b="1" dirty="0" smtClean="0">
                <a:latin typeface="Rockwell" panose="02060603020205020403" pitchFamily="18" charset="0"/>
                <a:cs typeface="Aharoni" pitchFamily="2" charset="-79"/>
              </a:rPr>
              <a:t>III-1. ETUDES EXPLORATOIRES</a:t>
            </a:r>
            <a:endParaRPr lang="fr-FR" sz="3200" b="1" dirty="0">
              <a:latin typeface="Rockwell" panose="02060603020205020403" pitchFamily="18" charset="0"/>
              <a:cs typeface="Aharoni" pitchFamily="2" charset="-79"/>
            </a:endParaRPr>
          </a:p>
        </p:txBody>
      </p:sp>
      <p:pic>
        <p:nvPicPr>
          <p:cNvPr id="6" name="Image 5" descr="armoirie_BF"/>
          <p:cNvPicPr/>
          <p:nvPr/>
        </p:nvPicPr>
        <p:blipFill>
          <a:blip r:embed="rId2" cstate="print"/>
          <a:srcRect/>
          <a:stretch>
            <a:fillRect/>
          </a:stretch>
        </p:blipFill>
        <p:spPr bwMode="auto">
          <a:xfrm>
            <a:off x="0" y="0"/>
            <a:ext cx="1174545" cy="1034876"/>
          </a:xfrm>
          <a:prstGeom prst="rect">
            <a:avLst/>
          </a:prstGeom>
          <a:noFill/>
          <a:ln w="9525">
            <a:noFill/>
            <a:miter lim="800000"/>
            <a:headEnd/>
            <a:tailEnd/>
          </a:ln>
        </p:spPr>
      </p:pic>
    </p:spTree>
    <p:extLst>
      <p:ext uri="{BB962C8B-B14F-4D97-AF65-F5344CB8AC3E}">
        <p14:creationId xmlns:p14="http://schemas.microsoft.com/office/powerpoint/2010/main" val="610232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221" y="1034875"/>
            <a:ext cx="12107779" cy="5414051"/>
          </a:xfrm>
        </p:spPr>
        <p:txBody>
          <a:bodyPr/>
          <a:lstStyle/>
          <a:p>
            <a:pPr marL="0" indent="0" algn="just">
              <a:buNone/>
            </a:pPr>
            <a:r>
              <a:rPr lang="fr-FR" dirty="0" smtClean="0"/>
              <a:t>La traduction de la vision déclinée dans les études exploratoires en orientation de développement de long terme est consigné dans un </a:t>
            </a:r>
            <a:r>
              <a:rPr lang="fr-FR" b="1" dirty="0" smtClean="0"/>
              <a:t>Document </a:t>
            </a:r>
            <a:r>
              <a:rPr lang="fr-FR" b="1" dirty="0"/>
              <a:t>national d’orientation du </a:t>
            </a:r>
            <a:r>
              <a:rPr lang="fr-FR" b="1" dirty="0" smtClean="0"/>
              <a:t>développement. </a:t>
            </a:r>
            <a:r>
              <a:rPr lang="fr-FR" dirty="0" smtClean="0"/>
              <a:t> Il sert </a:t>
            </a:r>
            <a:r>
              <a:rPr lang="fr-FR" dirty="0"/>
              <a:t>de cadre conceptuel et d’orientation pour la formulation des politiques sectorielles, de la politique nationale de développement </a:t>
            </a:r>
            <a:r>
              <a:rPr lang="fr-FR" dirty="0" smtClean="0"/>
              <a:t>, des </a:t>
            </a:r>
            <a:r>
              <a:rPr lang="fr-FR" dirty="0"/>
              <a:t>stratégies et plans locaux de développement</a:t>
            </a:r>
            <a:r>
              <a:rPr lang="fr-FR" dirty="0" smtClean="0"/>
              <a:t>. Qui sont des documents stratégiques.</a:t>
            </a:r>
            <a:endParaRPr lang="fr-FR" dirty="0"/>
          </a:p>
          <a:p>
            <a:pPr marL="0" indent="0" algn="just">
              <a:buNone/>
            </a:pPr>
            <a:r>
              <a:rPr lang="fr-FR" b="1" dirty="0"/>
              <a:t>Le document national d’orientation du développement</a:t>
            </a:r>
            <a:r>
              <a:rPr lang="fr-FR" dirty="0"/>
              <a:t> définit les secteurs de </a:t>
            </a:r>
            <a:r>
              <a:rPr lang="fr-FR" dirty="0" smtClean="0"/>
              <a:t>planification. Il </a:t>
            </a:r>
            <a:r>
              <a:rPr lang="fr-FR" dirty="0"/>
              <a:t>a une durée de mise en œuvre qui s’aligne à celle de l’étude nationale prospective</a:t>
            </a:r>
            <a:r>
              <a:rPr lang="fr-FR" dirty="0" smtClean="0"/>
              <a:t>.</a:t>
            </a:r>
          </a:p>
          <a:p>
            <a:pPr marL="0" indent="0" algn="just">
              <a:buNone/>
            </a:pPr>
            <a:r>
              <a:rPr lang="fr-FR" b="1" dirty="0"/>
              <a:t>Le document national d’orientation du développement </a:t>
            </a:r>
            <a:r>
              <a:rPr lang="fr-FR" dirty="0"/>
              <a:t>est validé par le Conseil national de la prospective et de la planification stratégique. Il est adopté par </a:t>
            </a:r>
            <a:r>
              <a:rPr lang="fr-FR" dirty="0" smtClean="0"/>
              <a:t>le CM </a:t>
            </a:r>
            <a:r>
              <a:rPr lang="fr-FR" dirty="0" smtClean="0"/>
              <a:t>et fait objet d’exposé avec débat à l’AN</a:t>
            </a:r>
            <a:r>
              <a:rPr lang="fr-FR" dirty="0" smtClean="0"/>
              <a:t>. </a:t>
            </a:r>
            <a:r>
              <a:rPr lang="fr-FR" dirty="0"/>
              <a:t>	</a:t>
            </a:r>
            <a:r>
              <a:rPr lang="fr-FR" dirty="0" smtClean="0"/>
              <a:t>Il fait </a:t>
            </a:r>
            <a:r>
              <a:rPr lang="fr-FR" dirty="0"/>
              <a:t>l’objet d’une évaluation à mi-parcours et d’une évaluation finale</a:t>
            </a:r>
          </a:p>
          <a:p>
            <a:pPr marL="0" indent="0" algn="just">
              <a:buNone/>
            </a:pPr>
            <a:endParaRPr lang="fr-FR" dirty="0"/>
          </a:p>
        </p:txBody>
      </p:sp>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15</a:t>
            </a:fld>
            <a:endParaRPr lang="fr-FR" altLang="fr-FR"/>
          </a:p>
        </p:txBody>
      </p:sp>
      <p:sp>
        <p:nvSpPr>
          <p:cNvPr id="5" name="Titre 4"/>
          <p:cNvSpPr>
            <a:spLocks noGrp="1"/>
          </p:cNvSpPr>
          <p:nvPr>
            <p:ph type="title"/>
          </p:nvPr>
        </p:nvSpPr>
        <p:spPr>
          <a:xfrm>
            <a:off x="0" y="0"/>
            <a:ext cx="12192000" cy="1034876"/>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200" b="1" dirty="0" smtClean="0">
                <a:latin typeface="Rockwell" panose="02060603020205020403" pitchFamily="18" charset="0"/>
                <a:cs typeface="Aharoni" pitchFamily="2" charset="-79"/>
              </a:rPr>
              <a:t>III-2. LA PLANIFICATION STRATEGIQUE</a:t>
            </a:r>
            <a:endParaRPr lang="fr-FR" sz="3200" b="1" dirty="0">
              <a:latin typeface="Rockwell" panose="02060603020205020403" pitchFamily="18" charset="0"/>
              <a:cs typeface="Aharoni" pitchFamily="2" charset="-79"/>
            </a:endParaRPr>
          </a:p>
        </p:txBody>
      </p:sp>
      <p:pic>
        <p:nvPicPr>
          <p:cNvPr id="6" name="Image 5" descr="armoirie_BF"/>
          <p:cNvPicPr/>
          <p:nvPr/>
        </p:nvPicPr>
        <p:blipFill>
          <a:blip r:embed="rId2" cstate="print"/>
          <a:srcRect/>
          <a:stretch>
            <a:fillRect/>
          </a:stretch>
        </p:blipFill>
        <p:spPr bwMode="auto">
          <a:xfrm>
            <a:off x="0" y="0"/>
            <a:ext cx="1174545" cy="1034876"/>
          </a:xfrm>
          <a:prstGeom prst="rect">
            <a:avLst/>
          </a:prstGeom>
          <a:noFill/>
          <a:ln w="9525">
            <a:noFill/>
            <a:miter lim="800000"/>
            <a:headEnd/>
            <a:tailEnd/>
          </a:ln>
        </p:spPr>
      </p:pic>
    </p:spTree>
    <p:extLst>
      <p:ext uri="{BB962C8B-B14F-4D97-AF65-F5344CB8AC3E}">
        <p14:creationId xmlns:p14="http://schemas.microsoft.com/office/powerpoint/2010/main" val="18326359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4029478396"/>
              </p:ext>
            </p:extLst>
          </p:nvPr>
        </p:nvGraphicFramePr>
        <p:xfrm>
          <a:off x="84138" y="889686"/>
          <a:ext cx="12107864" cy="6641190"/>
        </p:xfrm>
        <a:graphic>
          <a:graphicData uri="http://schemas.openxmlformats.org/drawingml/2006/table">
            <a:tbl>
              <a:tblPr firstRow="1" bandRow="1">
                <a:tableStyleId>{5C22544A-7EE6-4342-B048-85BDC9FD1C3A}</a:tableStyleId>
              </a:tblPr>
              <a:tblGrid>
                <a:gridCol w="2152435">
                  <a:extLst>
                    <a:ext uri="{9D8B030D-6E8A-4147-A177-3AD203B41FA5}">
                      <a16:colId xmlns="" xmlns:a16="http://schemas.microsoft.com/office/drawing/2014/main" val="2770285576"/>
                    </a:ext>
                  </a:extLst>
                </a:gridCol>
                <a:gridCol w="4312508">
                  <a:extLst>
                    <a:ext uri="{9D8B030D-6E8A-4147-A177-3AD203B41FA5}">
                      <a16:colId xmlns="" xmlns:a16="http://schemas.microsoft.com/office/drawing/2014/main" val="1862553591"/>
                    </a:ext>
                  </a:extLst>
                </a:gridCol>
                <a:gridCol w="3641666">
                  <a:extLst>
                    <a:ext uri="{9D8B030D-6E8A-4147-A177-3AD203B41FA5}">
                      <a16:colId xmlns="" xmlns:a16="http://schemas.microsoft.com/office/drawing/2014/main" val="2805899565"/>
                    </a:ext>
                  </a:extLst>
                </a:gridCol>
                <a:gridCol w="2001255">
                  <a:extLst>
                    <a:ext uri="{9D8B030D-6E8A-4147-A177-3AD203B41FA5}">
                      <a16:colId xmlns="" xmlns:a16="http://schemas.microsoft.com/office/drawing/2014/main" val="734292479"/>
                    </a:ext>
                  </a:extLst>
                </a:gridCol>
              </a:tblGrid>
              <a:tr h="1187099">
                <a:tc>
                  <a:txBody>
                    <a:bodyPr/>
                    <a:lstStyle/>
                    <a:p>
                      <a:pPr algn="just"/>
                      <a:r>
                        <a:rPr lang="fr-FR" sz="2400" b="1" dirty="0" smtClean="0">
                          <a:solidFill>
                            <a:srgbClr val="FFFF00"/>
                          </a:solidFill>
                        </a:rPr>
                        <a:t>PLANIFICATION STRATEGIQUE</a:t>
                      </a:r>
                      <a:endParaRPr lang="fr-FR" sz="2400" b="1" dirty="0">
                        <a:solidFill>
                          <a:srgbClr val="FFFF00"/>
                        </a:solidFill>
                      </a:endParaRPr>
                    </a:p>
                  </a:txBody>
                  <a:tcPr/>
                </a:tc>
                <a:tc>
                  <a:txBody>
                    <a:bodyPr/>
                    <a:lstStyle/>
                    <a:p>
                      <a:pPr algn="just"/>
                      <a:r>
                        <a:rPr lang="fr-FR" sz="2400" b="1" dirty="0" smtClean="0">
                          <a:solidFill>
                            <a:srgbClr val="FFFF00"/>
                          </a:solidFill>
                        </a:rPr>
                        <a:t>Objectif poursuivi</a:t>
                      </a:r>
                      <a:endParaRPr lang="fr-FR" sz="2400" b="1" dirty="0">
                        <a:solidFill>
                          <a:srgbClr val="FFFF00"/>
                        </a:solidFill>
                      </a:endParaRPr>
                    </a:p>
                  </a:txBody>
                  <a:tcPr/>
                </a:tc>
                <a:tc>
                  <a:txBody>
                    <a:bodyPr/>
                    <a:lstStyle/>
                    <a:p>
                      <a:pPr algn="just"/>
                      <a:r>
                        <a:rPr lang="fr-FR" sz="2400" b="1" dirty="0" smtClean="0">
                          <a:solidFill>
                            <a:srgbClr val="FFFF00"/>
                          </a:solidFill>
                        </a:rPr>
                        <a:t>MODE D’ADOPTION</a:t>
                      </a:r>
                      <a:endParaRPr lang="fr-FR" sz="2400" b="1" dirty="0">
                        <a:solidFill>
                          <a:srgbClr val="FFFF00"/>
                        </a:solidFill>
                      </a:endParaRPr>
                    </a:p>
                  </a:txBody>
                  <a:tcPr/>
                </a:tc>
                <a:tc>
                  <a:txBody>
                    <a:bodyPr/>
                    <a:lstStyle/>
                    <a:p>
                      <a:pPr algn="just"/>
                      <a:r>
                        <a:rPr lang="fr-FR" sz="2400" b="1" dirty="0" smtClean="0">
                          <a:solidFill>
                            <a:srgbClr val="FFFF00"/>
                          </a:solidFill>
                        </a:rPr>
                        <a:t>DUREE DE MISE EN OEUVRE</a:t>
                      </a:r>
                      <a:endParaRPr lang="fr-FR" sz="2400" b="1" dirty="0">
                        <a:solidFill>
                          <a:srgbClr val="FFFF00"/>
                        </a:solidFill>
                      </a:endParaRPr>
                    </a:p>
                  </a:txBody>
                  <a:tcPr/>
                </a:tc>
                <a:extLst>
                  <a:ext uri="{0D108BD9-81ED-4DB2-BD59-A6C34878D82A}">
                    <a16:rowId xmlns="" xmlns:a16="http://schemas.microsoft.com/office/drawing/2014/main" val="2301315530"/>
                  </a:ext>
                </a:extLst>
              </a:tr>
              <a:tr h="1187099">
                <a:tc>
                  <a:txBody>
                    <a:bodyPr/>
                    <a:lstStyle/>
                    <a:p>
                      <a:pPr algn="just"/>
                      <a:r>
                        <a:rPr lang="fr-FR" sz="1800" b="1" kern="1200" dirty="0" smtClean="0">
                          <a:solidFill>
                            <a:schemeClr val="dk1"/>
                          </a:solidFill>
                          <a:effectLst/>
                          <a:latin typeface="+mn-lt"/>
                          <a:ea typeface="+mn-ea"/>
                          <a:cs typeface="+mn-cs"/>
                        </a:rPr>
                        <a:t>DOCUMENT NATIONAL D’ORIENTATION DU DÉVELOPPEMENT</a:t>
                      </a:r>
                      <a:endParaRPr lang="fr-FR" sz="2400" b="1" dirty="0"/>
                    </a:p>
                  </a:txBody>
                  <a:tcPr/>
                </a:tc>
                <a:tc>
                  <a:txBody>
                    <a:bodyPr/>
                    <a:lstStyle/>
                    <a:p>
                      <a:pPr algn="just"/>
                      <a:r>
                        <a:rPr lang="fr-FR" sz="1800" kern="1200" dirty="0" smtClean="0">
                          <a:solidFill>
                            <a:schemeClr val="dk1"/>
                          </a:solidFill>
                          <a:effectLst/>
                          <a:latin typeface="+mn-lt"/>
                          <a:ea typeface="+mn-ea"/>
                          <a:cs typeface="+mn-cs"/>
                        </a:rPr>
                        <a:t>Il est la déclinaison de la vision de développement à long terme du pays</a:t>
                      </a:r>
                      <a:endParaRPr lang="fr-FR" sz="2400" dirty="0"/>
                    </a:p>
                  </a:txBody>
                  <a:tcPr/>
                </a:tc>
                <a:tc>
                  <a:txBody>
                    <a:bodyPr/>
                    <a:lstStyle/>
                    <a:p>
                      <a:pPr algn="just"/>
                      <a:r>
                        <a:rPr lang="fr-FR" sz="1800" kern="1200" dirty="0" smtClean="0">
                          <a:solidFill>
                            <a:schemeClr val="dk1"/>
                          </a:solidFill>
                          <a:effectLst/>
                          <a:latin typeface="+mn-lt"/>
                          <a:ea typeface="+mn-ea"/>
                          <a:cs typeface="+mn-cs"/>
                        </a:rPr>
                        <a:t>Il est validé par le Conseil national de la prospective et de la planification stratégique</a:t>
                      </a:r>
                      <a:r>
                        <a:rPr lang="fr-FR" sz="1800" kern="1200" baseline="0" dirty="0" smtClean="0">
                          <a:solidFill>
                            <a:schemeClr val="dk1"/>
                          </a:solidFill>
                          <a:effectLst/>
                          <a:latin typeface="+mn-lt"/>
                          <a:ea typeface="+mn-ea"/>
                          <a:cs typeface="+mn-cs"/>
                        </a:rPr>
                        <a:t> et </a:t>
                      </a:r>
                      <a:r>
                        <a:rPr lang="fr-FR" sz="1800" kern="1200" dirty="0" smtClean="0">
                          <a:solidFill>
                            <a:schemeClr val="dk1"/>
                          </a:solidFill>
                          <a:effectLst/>
                          <a:latin typeface="+mn-lt"/>
                          <a:ea typeface="+mn-ea"/>
                          <a:cs typeface="+mn-cs"/>
                        </a:rPr>
                        <a:t>adopté par voie législative. </a:t>
                      </a:r>
                      <a:endParaRPr lang="fr-FR" sz="2400" dirty="0"/>
                    </a:p>
                  </a:txBody>
                  <a:tcPr/>
                </a:tc>
                <a:tc>
                  <a:txBody>
                    <a:bodyPr/>
                    <a:lstStyle/>
                    <a:p>
                      <a:pPr algn="just"/>
                      <a:r>
                        <a:rPr lang="fr-FR" sz="1800" kern="1200" dirty="0" smtClean="0">
                          <a:solidFill>
                            <a:schemeClr val="dk1"/>
                          </a:solidFill>
                          <a:effectLst/>
                          <a:latin typeface="+mn-lt"/>
                          <a:ea typeface="+mn-ea"/>
                          <a:cs typeface="+mn-cs"/>
                        </a:rPr>
                        <a:t>Arrimé</a:t>
                      </a:r>
                      <a:r>
                        <a:rPr lang="fr-FR" sz="1800" kern="1200" baseline="0" dirty="0" smtClean="0">
                          <a:solidFill>
                            <a:schemeClr val="dk1"/>
                          </a:solidFill>
                          <a:effectLst/>
                          <a:latin typeface="+mn-lt"/>
                          <a:ea typeface="+mn-ea"/>
                          <a:cs typeface="+mn-cs"/>
                        </a:rPr>
                        <a:t> à l’horizon de l’étude nationale </a:t>
                      </a:r>
                      <a:r>
                        <a:rPr lang="fr-FR" sz="1800" kern="1200" baseline="0" dirty="0" smtClean="0">
                          <a:solidFill>
                            <a:schemeClr val="dk1"/>
                          </a:solidFill>
                          <a:effectLst/>
                          <a:latin typeface="+mn-lt"/>
                          <a:ea typeface="+mn-ea"/>
                          <a:cs typeface="+mn-cs"/>
                        </a:rPr>
                        <a:t>prospective</a:t>
                      </a:r>
                      <a:endParaRPr lang="fr-FR" sz="1800" dirty="0"/>
                    </a:p>
                  </a:txBody>
                  <a:tcPr/>
                </a:tc>
                <a:extLst>
                  <a:ext uri="{0D108BD9-81ED-4DB2-BD59-A6C34878D82A}">
                    <a16:rowId xmlns="" xmlns:a16="http://schemas.microsoft.com/office/drawing/2014/main" val="258289096"/>
                  </a:ext>
                </a:extLst>
              </a:tr>
              <a:tr h="1734991">
                <a:tc>
                  <a:txBody>
                    <a:bodyPr/>
                    <a:lstStyle/>
                    <a:p>
                      <a:pPr algn="just"/>
                      <a:r>
                        <a:rPr lang="fr-FR" sz="1800" b="1" kern="1200" dirty="0" smtClean="0">
                          <a:solidFill>
                            <a:schemeClr val="dk1"/>
                          </a:solidFill>
                          <a:effectLst/>
                          <a:latin typeface="+mn-lt"/>
                          <a:ea typeface="+mn-ea"/>
                          <a:cs typeface="+mn-cs"/>
                        </a:rPr>
                        <a:t>De</a:t>
                      </a:r>
                      <a:r>
                        <a:rPr lang="fr-FR" sz="1800" b="1" kern="1200" baseline="0" dirty="0" smtClean="0">
                          <a:solidFill>
                            <a:schemeClr val="dk1"/>
                          </a:solidFill>
                          <a:effectLst/>
                          <a:latin typeface="+mn-lt"/>
                          <a:ea typeface="+mn-ea"/>
                          <a:cs typeface="+mn-cs"/>
                        </a:rPr>
                        <a:t> la</a:t>
                      </a:r>
                      <a:r>
                        <a:rPr lang="fr-FR" sz="1800" b="1" kern="1200" dirty="0" smtClean="0">
                          <a:solidFill>
                            <a:schemeClr val="dk1"/>
                          </a:solidFill>
                          <a:effectLst/>
                          <a:latin typeface="+mn-lt"/>
                          <a:ea typeface="+mn-ea"/>
                          <a:cs typeface="+mn-cs"/>
                        </a:rPr>
                        <a:t> politique sectorielle</a:t>
                      </a:r>
                      <a:endParaRPr lang="fr-FR" sz="2400" b="1" dirty="0"/>
                    </a:p>
                  </a:txBody>
                  <a:tcPr/>
                </a:tc>
                <a:tc>
                  <a:txBody>
                    <a:bodyPr/>
                    <a:lstStyle/>
                    <a:p>
                      <a:r>
                        <a:rPr lang="fr-FR" sz="1800" kern="1200" dirty="0" smtClean="0">
                          <a:solidFill>
                            <a:schemeClr val="dk1"/>
                          </a:solidFill>
                          <a:effectLst/>
                          <a:latin typeface="+mn-lt"/>
                          <a:ea typeface="+mn-ea"/>
                          <a:cs typeface="+mn-cs"/>
                        </a:rPr>
                        <a:t>C’est une déclinaison du document national d’orientation du développement conformément aux secteurs de planification. Une politique sectorielle est élaborée pour chaque secteur de planification</a:t>
                      </a:r>
                      <a:endParaRPr lang="fr-FR" sz="24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effectLst/>
                          <a:latin typeface="+mn-lt"/>
                          <a:ea typeface="+mn-ea"/>
                          <a:cs typeface="+mn-cs"/>
                        </a:rPr>
                        <a:t>Elle </a:t>
                      </a:r>
                      <a:r>
                        <a:rPr lang="fr-FR" sz="1800" kern="1200" smtClean="0">
                          <a:solidFill>
                            <a:schemeClr val="dk1"/>
                          </a:solidFill>
                          <a:effectLst/>
                          <a:latin typeface="+mn-lt"/>
                          <a:ea typeface="+mn-ea"/>
                          <a:cs typeface="+mn-cs"/>
                        </a:rPr>
                        <a:t>est adoptée </a:t>
                      </a:r>
                      <a:r>
                        <a:rPr lang="fr-FR" sz="1800" kern="1200" dirty="0" smtClean="0">
                          <a:solidFill>
                            <a:schemeClr val="dk1"/>
                          </a:solidFill>
                          <a:effectLst/>
                          <a:latin typeface="+mn-lt"/>
                          <a:ea typeface="+mn-ea"/>
                          <a:cs typeface="+mn-cs"/>
                        </a:rPr>
                        <a:t>en Conseil des ministres après avis motivé de la commission nationale chargée d’assurer la cohérence des politiques publiques.</a:t>
                      </a:r>
                    </a:p>
                  </a:txBody>
                  <a:tcPr/>
                </a:tc>
                <a:tc>
                  <a:txBody>
                    <a:bodyPr/>
                    <a:lstStyle/>
                    <a:p>
                      <a:pPr algn="just"/>
                      <a:r>
                        <a:rPr lang="fr-FR" sz="2000" dirty="0" smtClean="0">
                          <a:solidFill>
                            <a:srgbClr val="FF0000"/>
                          </a:solidFill>
                        </a:rPr>
                        <a:t>10</a:t>
                      </a:r>
                      <a:r>
                        <a:rPr lang="fr-FR" sz="2000" baseline="0" dirty="0" smtClean="0">
                          <a:solidFill>
                            <a:srgbClr val="FF0000"/>
                          </a:solidFill>
                        </a:rPr>
                        <a:t> ans </a:t>
                      </a:r>
                      <a:endParaRPr lang="fr-FR" sz="2000" dirty="0">
                        <a:solidFill>
                          <a:srgbClr val="FF0000"/>
                        </a:solidFill>
                      </a:endParaRPr>
                    </a:p>
                  </a:txBody>
                  <a:tcPr/>
                </a:tc>
                <a:extLst>
                  <a:ext uri="{0D108BD9-81ED-4DB2-BD59-A6C34878D82A}">
                    <a16:rowId xmlns="" xmlns:a16="http://schemas.microsoft.com/office/drawing/2014/main" val="1742005218"/>
                  </a:ext>
                </a:extLst>
              </a:tr>
              <a:tr h="252639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2000" b="1" kern="1200" dirty="0" smtClean="0">
                          <a:solidFill>
                            <a:schemeClr val="dk1"/>
                          </a:solidFill>
                          <a:effectLst/>
                          <a:latin typeface="+mn-lt"/>
                          <a:ea typeface="+mn-ea"/>
                          <a:cs typeface="+mn-cs"/>
                        </a:rPr>
                        <a:t>De la politique nationale de développement</a:t>
                      </a:r>
                      <a:endParaRPr lang="fr-FR" sz="2000" kern="1200" dirty="0" smtClean="0">
                        <a:solidFill>
                          <a:schemeClr val="dk1"/>
                        </a:solidFill>
                        <a:effectLst/>
                        <a:latin typeface="+mn-lt"/>
                        <a:ea typeface="+mn-ea"/>
                        <a:cs typeface="+mn-cs"/>
                      </a:endParaRPr>
                    </a:p>
                    <a:p>
                      <a:pPr algn="just"/>
                      <a:endParaRPr lang="fr-FR" sz="2400" b="1" dirty="0"/>
                    </a:p>
                  </a:txBody>
                  <a:tcPr/>
                </a:tc>
                <a:tc>
                  <a:txBody>
                    <a:bodyPr/>
                    <a:lstStyle/>
                    <a:p>
                      <a:r>
                        <a:rPr lang="fr-FR" sz="1800" kern="1200" dirty="0" smtClean="0">
                          <a:solidFill>
                            <a:schemeClr val="dk1"/>
                          </a:solidFill>
                          <a:effectLst/>
                          <a:latin typeface="+mn-lt"/>
                          <a:ea typeface="+mn-ea"/>
                          <a:cs typeface="+mn-cs"/>
                        </a:rPr>
                        <a:t>Elle est élaborée en cohérence avec les politiques sectorielles pour conduire l’action du gouvernement. </a:t>
                      </a:r>
                    </a:p>
                    <a:p>
                      <a:r>
                        <a:rPr lang="fr-FR" sz="1800" kern="1200" dirty="0" smtClean="0">
                          <a:solidFill>
                            <a:schemeClr val="dk1"/>
                          </a:solidFill>
                          <a:effectLst/>
                          <a:latin typeface="+mn-lt"/>
                          <a:ea typeface="+mn-ea"/>
                          <a:cs typeface="+mn-cs"/>
                        </a:rPr>
                        <a:t>Elle identifie les priorités de développement sur une période couvrant le mandat présidentiel en cohérence avec la Vision nationale de développement à long terme</a:t>
                      </a:r>
                      <a:endParaRPr lang="fr-FR" sz="1800" kern="1200" dirty="0">
                        <a:solidFill>
                          <a:schemeClr val="dk1"/>
                        </a:solidFill>
                        <a:effectLst/>
                        <a:latin typeface="+mn-lt"/>
                        <a:ea typeface="+mn-ea"/>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effectLst/>
                          <a:latin typeface="+mn-lt"/>
                          <a:ea typeface="+mn-ea"/>
                          <a:cs typeface="+mn-cs"/>
                        </a:rPr>
                        <a:t>La politique nationale de développement est adoptée par décret pris en Conseil des ministres</a:t>
                      </a:r>
                    </a:p>
                  </a:txBody>
                  <a:tcPr/>
                </a:tc>
                <a:tc>
                  <a:txBody>
                    <a:bodyPr/>
                    <a:lstStyle/>
                    <a:p>
                      <a:pPr algn="just"/>
                      <a:r>
                        <a:rPr lang="fr-FR" sz="1800" kern="1200" dirty="0" smtClean="0">
                          <a:solidFill>
                            <a:schemeClr val="dk1"/>
                          </a:solidFill>
                          <a:effectLst/>
                          <a:latin typeface="+mn-lt"/>
                          <a:ea typeface="+mn-ea"/>
                          <a:cs typeface="+mn-cs"/>
                        </a:rPr>
                        <a:t>Arrimé à la durée du mandat présidentiel</a:t>
                      </a:r>
                      <a:endParaRPr lang="fr-FR" sz="1800" kern="1200" dirty="0">
                        <a:solidFill>
                          <a:schemeClr val="dk1"/>
                        </a:solidFill>
                        <a:effectLst/>
                        <a:latin typeface="+mn-lt"/>
                        <a:ea typeface="+mn-ea"/>
                        <a:cs typeface="+mn-cs"/>
                      </a:endParaRPr>
                    </a:p>
                  </a:txBody>
                  <a:tcPr/>
                </a:tc>
                <a:extLst>
                  <a:ext uri="{0D108BD9-81ED-4DB2-BD59-A6C34878D82A}">
                    <a16:rowId xmlns="" xmlns:a16="http://schemas.microsoft.com/office/drawing/2014/main" val="773911126"/>
                  </a:ext>
                </a:extLst>
              </a:tr>
            </a:tbl>
          </a:graphicData>
        </a:graphic>
      </p:graphicFrame>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16</a:t>
            </a:fld>
            <a:endParaRPr lang="fr-FR" altLang="fr-FR"/>
          </a:p>
        </p:txBody>
      </p:sp>
      <p:sp>
        <p:nvSpPr>
          <p:cNvPr id="5" name="Titre 4"/>
          <p:cNvSpPr>
            <a:spLocks noGrp="1"/>
          </p:cNvSpPr>
          <p:nvPr>
            <p:ph type="title"/>
          </p:nvPr>
        </p:nvSpPr>
        <p:spPr>
          <a:xfrm>
            <a:off x="0" y="0"/>
            <a:ext cx="12192000" cy="889686"/>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200" b="1" dirty="0" smtClean="0">
                <a:latin typeface="Rockwell" panose="02060603020205020403" pitchFamily="18" charset="0"/>
                <a:cs typeface="Aharoni" pitchFamily="2" charset="-79"/>
              </a:rPr>
              <a:t>III-2. </a:t>
            </a:r>
            <a:r>
              <a:rPr lang="fr-FR" sz="3200" b="1" dirty="0">
                <a:latin typeface="Rockwell" panose="02060603020205020403" pitchFamily="18" charset="0"/>
                <a:cs typeface="Aharoni" pitchFamily="2" charset="-79"/>
              </a:rPr>
              <a:t>LA PLANIFICATION STRATEGIQUE</a:t>
            </a:r>
          </a:p>
        </p:txBody>
      </p:sp>
      <p:pic>
        <p:nvPicPr>
          <p:cNvPr id="6" name="Image 5" descr="armoirie_BF"/>
          <p:cNvPicPr/>
          <p:nvPr/>
        </p:nvPicPr>
        <p:blipFill>
          <a:blip r:embed="rId2" cstate="print"/>
          <a:srcRect/>
          <a:stretch>
            <a:fillRect/>
          </a:stretch>
        </p:blipFill>
        <p:spPr bwMode="auto">
          <a:xfrm>
            <a:off x="0" y="0"/>
            <a:ext cx="1174545" cy="889686"/>
          </a:xfrm>
          <a:prstGeom prst="rect">
            <a:avLst/>
          </a:prstGeom>
          <a:noFill/>
          <a:ln w="9525">
            <a:noFill/>
            <a:miter lim="800000"/>
            <a:headEnd/>
            <a:tailEnd/>
          </a:ln>
        </p:spPr>
      </p:pic>
    </p:spTree>
    <p:extLst>
      <p:ext uri="{BB962C8B-B14F-4D97-AF65-F5344CB8AC3E}">
        <p14:creationId xmlns:p14="http://schemas.microsoft.com/office/powerpoint/2010/main" val="1182587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549307427"/>
              </p:ext>
            </p:extLst>
          </p:nvPr>
        </p:nvGraphicFramePr>
        <p:xfrm>
          <a:off x="84138" y="1035051"/>
          <a:ext cx="12107864" cy="6228250"/>
        </p:xfrm>
        <a:graphic>
          <a:graphicData uri="http://schemas.openxmlformats.org/drawingml/2006/table">
            <a:tbl>
              <a:tblPr firstRow="1" bandRow="1">
                <a:tableStyleId>{5C22544A-7EE6-4342-B048-85BDC9FD1C3A}</a:tableStyleId>
              </a:tblPr>
              <a:tblGrid>
                <a:gridCol w="2152435">
                  <a:extLst>
                    <a:ext uri="{9D8B030D-6E8A-4147-A177-3AD203B41FA5}">
                      <a16:colId xmlns="" xmlns:a16="http://schemas.microsoft.com/office/drawing/2014/main" val="2770285576"/>
                    </a:ext>
                  </a:extLst>
                </a:gridCol>
                <a:gridCol w="4312508">
                  <a:extLst>
                    <a:ext uri="{9D8B030D-6E8A-4147-A177-3AD203B41FA5}">
                      <a16:colId xmlns="" xmlns:a16="http://schemas.microsoft.com/office/drawing/2014/main" val="1862553591"/>
                    </a:ext>
                  </a:extLst>
                </a:gridCol>
                <a:gridCol w="3641666">
                  <a:extLst>
                    <a:ext uri="{9D8B030D-6E8A-4147-A177-3AD203B41FA5}">
                      <a16:colId xmlns="" xmlns:a16="http://schemas.microsoft.com/office/drawing/2014/main" val="2805899565"/>
                    </a:ext>
                  </a:extLst>
                </a:gridCol>
                <a:gridCol w="2001255">
                  <a:extLst>
                    <a:ext uri="{9D8B030D-6E8A-4147-A177-3AD203B41FA5}">
                      <a16:colId xmlns="" xmlns:a16="http://schemas.microsoft.com/office/drawing/2014/main" val="734292479"/>
                    </a:ext>
                  </a:extLst>
                </a:gridCol>
              </a:tblGrid>
              <a:tr h="769035">
                <a:tc>
                  <a:txBody>
                    <a:bodyPr/>
                    <a:lstStyle/>
                    <a:p>
                      <a:pPr algn="just"/>
                      <a:r>
                        <a:rPr lang="fr-FR" sz="2000" b="1" dirty="0" smtClean="0">
                          <a:solidFill>
                            <a:srgbClr val="FFFF00"/>
                          </a:solidFill>
                        </a:rPr>
                        <a:t>PLANIFICATION STRATEGIQUE</a:t>
                      </a:r>
                      <a:endParaRPr lang="fr-FR" sz="2000" b="1" dirty="0">
                        <a:solidFill>
                          <a:srgbClr val="FFFF00"/>
                        </a:solidFill>
                      </a:endParaRPr>
                    </a:p>
                  </a:txBody>
                  <a:tcPr/>
                </a:tc>
                <a:tc>
                  <a:txBody>
                    <a:bodyPr/>
                    <a:lstStyle/>
                    <a:p>
                      <a:pPr algn="just"/>
                      <a:r>
                        <a:rPr lang="fr-FR" sz="2000" b="1" dirty="0" smtClean="0">
                          <a:solidFill>
                            <a:srgbClr val="FFFF00"/>
                          </a:solidFill>
                        </a:rPr>
                        <a:t>Objectif poursuivi</a:t>
                      </a:r>
                      <a:endParaRPr lang="fr-FR" sz="2000" b="1" dirty="0">
                        <a:solidFill>
                          <a:srgbClr val="FFFF00"/>
                        </a:solidFill>
                      </a:endParaRPr>
                    </a:p>
                  </a:txBody>
                  <a:tcPr/>
                </a:tc>
                <a:tc>
                  <a:txBody>
                    <a:bodyPr/>
                    <a:lstStyle/>
                    <a:p>
                      <a:pPr algn="just"/>
                      <a:r>
                        <a:rPr lang="fr-FR" sz="2000" b="1" dirty="0" smtClean="0">
                          <a:solidFill>
                            <a:srgbClr val="FFFF00"/>
                          </a:solidFill>
                        </a:rPr>
                        <a:t>MODE D’ADOPTION</a:t>
                      </a:r>
                      <a:endParaRPr lang="fr-FR" sz="2000" b="1" dirty="0">
                        <a:solidFill>
                          <a:srgbClr val="FFFF00"/>
                        </a:solidFill>
                      </a:endParaRPr>
                    </a:p>
                  </a:txBody>
                  <a:tcPr/>
                </a:tc>
                <a:tc>
                  <a:txBody>
                    <a:bodyPr/>
                    <a:lstStyle/>
                    <a:p>
                      <a:pPr algn="just"/>
                      <a:r>
                        <a:rPr lang="fr-FR" sz="2000" b="1" dirty="0" smtClean="0">
                          <a:solidFill>
                            <a:srgbClr val="FFFF00"/>
                          </a:solidFill>
                        </a:rPr>
                        <a:t>DUREE DE MISE EN OEUVRE</a:t>
                      </a:r>
                      <a:endParaRPr lang="fr-FR" sz="2000" b="1" dirty="0">
                        <a:solidFill>
                          <a:srgbClr val="FFFF00"/>
                        </a:solidFill>
                      </a:endParaRPr>
                    </a:p>
                  </a:txBody>
                  <a:tcPr/>
                </a:tc>
                <a:extLst>
                  <a:ext uri="{0D108BD9-81ED-4DB2-BD59-A6C34878D82A}">
                    <a16:rowId xmlns="" xmlns:a16="http://schemas.microsoft.com/office/drawing/2014/main" val="2301315530"/>
                  </a:ext>
                </a:extLst>
              </a:tr>
              <a:tr h="1161535">
                <a:tc>
                  <a:txBody>
                    <a:bodyPr/>
                    <a:lstStyle/>
                    <a:p>
                      <a:pPr algn="just"/>
                      <a:r>
                        <a:rPr lang="fr-FR" sz="2000" b="1" dirty="0" smtClean="0"/>
                        <a:t>Des stratégies ou</a:t>
                      </a:r>
                      <a:r>
                        <a:rPr lang="fr-FR" sz="2000" b="1" baseline="0" dirty="0" smtClean="0"/>
                        <a:t> plans stratégiques</a:t>
                      </a:r>
                      <a:endParaRPr lang="fr-FR" sz="2000" b="1" dirty="0"/>
                    </a:p>
                  </a:txBody>
                  <a:tcPr/>
                </a:tc>
                <a:tc>
                  <a:txBody>
                    <a:bodyPr/>
                    <a:lstStyle/>
                    <a:p>
                      <a:pPr algn="just"/>
                      <a:r>
                        <a:rPr lang="fr-FR" sz="1600" kern="1200" dirty="0" smtClean="0">
                          <a:solidFill>
                            <a:schemeClr val="dk1"/>
                          </a:solidFill>
                          <a:effectLst/>
                          <a:latin typeface="+mn-lt"/>
                          <a:ea typeface="+mn-ea"/>
                          <a:cs typeface="+mn-cs"/>
                        </a:rPr>
                        <a:t>Ils sont élaborés pour promouvoir le développement de chaque domaine prioritaire identifié dans un secteur de planification.</a:t>
                      </a:r>
                      <a:endParaRPr lang="fr-FR" sz="2000" dirty="0"/>
                    </a:p>
                  </a:txBody>
                  <a:tcPr/>
                </a:tc>
                <a:tc>
                  <a:txBody>
                    <a:bodyPr/>
                    <a:lstStyle/>
                    <a:p>
                      <a:pPr algn="just"/>
                      <a:r>
                        <a:rPr lang="fr-FR" sz="1600" kern="1200" dirty="0" smtClean="0">
                          <a:solidFill>
                            <a:schemeClr val="dk1"/>
                          </a:solidFill>
                          <a:effectLst/>
                          <a:latin typeface="+mn-lt"/>
                          <a:ea typeface="+mn-ea"/>
                          <a:cs typeface="+mn-cs"/>
                        </a:rPr>
                        <a:t>Ils sont adoptées par arrêté du ministre concerné après avis de la commission nationale chargée de la cohérence des politiques publiques</a:t>
                      </a:r>
                      <a:endParaRPr lang="fr-FR" sz="2000" dirty="0"/>
                    </a:p>
                  </a:txBody>
                  <a:tcPr/>
                </a:tc>
                <a:tc>
                  <a:txBody>
                    <a:bodyPr/>
                    <a:lstStyle/>
                    <a:p>
                      <a:pPr algn="just"/>
                      <a:r>
                        <a:rPr lang="fr-FR" sz="2000" dirty="0" smtClean="0">
                          <a:solidFill>
                            <a:srgbClr val="FF0000"/>
                          </a:solidFill>
                        </a:rPr>
                        <a:t>5 ans </a:t>
                      </a:r>
                      <a:r>
                        <a:rPr lang="fr-FR" sz="2000" dirty="0" smtClean="0"/>
                        <a:t>(assortie d’un PA triennal glissant)</a:t>
                      </a:r>
                      <a:endParaRPr lang="fr-FR" sz="2000" dirty="0"/>
                    </a:p>
                  </a:txBody>
                  <a:tcPr/>
                </a:tc>
                <a:extLst>
                  <a:ext uri="{0D108BD9-81ED-4DB2-BD59-A6C34878D82A}">
                    <a16:rowId xmlns="" xmlns:a16="http://schemas.microsoft.com/office/drawing/2014/main" val="2842529691"/>
                  </a:ext>
                </a:extLst>
              </a:tr>
              <a:tr h="116153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800" b="1" kern="1200" dirty="0" smtClean="0">
                          <a:solidFill>
                            <a:schemeClr val="dk1"/>
                          </a:solidFill>
                          <a:effectLst/>
                          <a:latin typeface="+mn-lt"/>
                          <a:ea typeface="+mn-ea"/>
                          <a:cs typeface="+mn-cs"/>
                        </a:rPr>
                        <a:t>Des plans régionaux de développement</a:t>
                      </a:r>
                      <a:endParaRPr lang="fr-FR" sz="1800" kern="1200" dirty="0" smtClean="0">
                        <a:solidFill>
                          <a:schemeClr val="dk1"/>
                        </a:solidFill>
                        <a:effectLst/>
                        <a:latin typeface="+mn-lt"/>
                        <a:ea typeface="+mn-ea"/>
                        <a:cs typeface="+mn-cs"/>
                      </a:endParaRPr>
                    </a:p>
                  </a:txBody>
                  <a:tcPr/>
                </a:tc>
                <a:tc>
                  <a:txBody>
                    <a:bodyPr/>
                    <a:lstStyle/>
                    <a:p>
                      <a:pPr algn="just"/>
                      <a:r>
                        <a:rPr lang="fr-FR" sz="1800" kern="1200" dirty="0" smtClean="0">
                          <a:solidFill>
                            <a:schemeClr val="dk1"/>
                          </a:solidFill>
                          <a:effectLst/>
                          <a:latin typeface="+mn-lt"/>
                          <a:ea typeface="+mn-ea"/>
                          <a:cs typeface="+mn-cs"/>
                        </a:rPr>
                        <a:t>Ils sont élaborés pour la gestion du développement des régions. Ils définissent dans les domaines de compétences des régions, les priorités et les objectifs de développement stratégique de la région en tenant compte des orientations nationales et sectorielles</a:t>
                      </a:r>
                      <a:endParaRPr lang="fr-FR" sz="2400" dirty="0"/>
                    </a:p>
                  </a:txBody>
                  <a:tcPr/>
                </a:tc>
                <a:tc>
                  <a:txBody>
                    <a:bodyPr/>
                    <a:lstStyle/>
                    <a:p>
                      <a:pPr algn="just"/>
                      <a:r>
                        <a:rPr lang="fr-FR" sz="1800" kern="1200" dirty="0" smtClean="0">
                          <a:solidFill>
                            <a:schemeClr val="dk1"/>
                          </a:solidFill>
                          <a:effectLst/>
                          <a:latin typeface="+mn-lt"/>
                          <a:ea typeface="+mn-ea"/>
                          <a:cs typeface="+mn-cs"/>
                        </a:rPr>
                        <a:t>Le plan régional de développement est adopté par délibération en session extraordinaire du Conseil régional</a:t>
                      </a:r>
                      <a:endParaRPr lang="fr-FR" sz="2400" dirty="0"/>
                    </a:p>
                  </a:txBody>
                  <a:tcPr/>
                </a:tc>
                <a:tc>
                  <a:txBody>
                    <a:bodyPr/>
                    <a:lstStyle/>
                    <a:p>
                      <a:pPr algn="just"/>
                      <a:r>
                        <a:rPr lang="fr-FR" sz="1800" dirty="0" smtClean="0"/>
                        <a:t>Arrimé au mandat du </a:t>
                      </a:r>
                      <a:r>
                        <a:rPr lang="fr-FR" sz="1800" dirty="0" smtClean="0"/>
                        <a:t>PCR (Actuellement 5 ans)</a:t>
                      </a:r>
                      <a:endParaRPr lang="fr-FR" sz="1800" dirty="0"/>
                    </a:p>
                  </a:txBody>
                  <a:tcPr/>
                </a:tc>
                <a:extLst>
                  <a:ext uri="{0D108BD9-81ED-4DB2-BD59-A6C34878D82A}">
                    <a16:rowId xmlns="" xmlns:a16="http://schemas.microsoft.com/office/drawing/2014/main" val="1742005218"/>
                  </a:ext>
                </a:extLst>
              </a:tr>
              <a:tr h="1053338">
                <a:tc>
                  <a:txBody>
                    <a:bodyPr/>
                    <a:lstStyle/>
                    <a:p>
                      <a:pPr algn="just"/>
                      <a:r>
                        <a:rPr lang="fr-FR" sz="1800" b="1" kern="1200" dirty="0" smtClean="0">
                          <a:solidFill>
                            <a:schemeClr val="dk1"/>
                          </a:solidFill>
                          <a:effectLst/>
                          <a:latin typeface="+mn-lt"/>
                          <a:ea typeface="+mn-ea"/>
                          <a:cs typeface="+mn-cs"/>
                        </a:rPr>
                        <a:t>Des plans communaux de développement</a:t>
                      </a:r>
                      <a:endParaRPr lang="fr-FR" sz="2000" b="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effectLst/>
                          <a:latin typeface="+mn-lt"/>
                          <a:ea typeface="+mn-ea"/>
                          <a:cs typeface="+mn-cs"/>
                        </a:rPr>
                        <a:t>Ils sont élaborés pour la gestion du développement des communes. Ils définissent dans les domaines de compétences des communes, les priorités et les objectifs de développement stratégique de la commune en tenant compte des orientations nationales, sectorielles et régionales.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800" kern="1200" dirty="0" smtClean="0">
                          <a:solidFill>
                            <a:schemeClr val="dk1"/>
                          </a:solidFill>
                          <a:effectLst/>
                          <a:latin typeface="+mn-lt"/>
                          <a:ea typeface="+mn-ea"/>
                          <a:cs typeface="+mn-cs"/>
                        </a:rPr>
                        <a:t>Il est adopté par délibération en session extraordinaire du Conseil municipal.</a:t>
                      </a:r>
                    </a:p>
                  </a:txBody>
                  <a:tcPr/>
                </a:tc>
                <a:tc>
                  <a:txBody>
                    <a:bodyPr/>
                    <a:lstStyle/>
                    <a:p>
                      <a:pPr algn="just"/>
                      <a:r>
                        <a:rPr lang="fr-FR" sz="1800" kern="1200" dirty="0" smtClean="0">
                          <a:solidFill>
                            <a:schemeClr val="dk1"/>
                          </a:solidFill>
                          <a:effectLst/>
                          <a:latin typeface="+mn-lt"/>
                          <a:ea typeface="+mn-ea"/>
                          <a:cs typeface="+mn-cs"/>
                        </a:rPr>
                        <a:t>Arrimé au mandat du Conseil </a:t>
                      </a:r>
                      <a:r>
                        <a:rPr lang="fr-FR" sz="1800" kern="1200" dirty="0" smtClean="0">
                          <a:solidFill>
                            <a:schemeClr val="dk1"/>
                          </a:solidFill>
                          <a:effectLst/>
                          <a:latin typeface="+mn-lt"/>
                          <a:ea typeface="+mn-ea"/>
                          <a:cs typeface="+mn-cs"/>
                        </a:rPr>
                        <a:t>Municipal ( actuellement 5 ans)</a:t>
                      </a:r>
                      <a:endParaRPr lang="fr-FR" sz="1800" kern="1200" dirty="0">
                        <a:solidFill>
                          <a:schemeClr val="dk1"/>
                        </a:solidFill>
                        <a:effectLst/>
                        <a:latin typeface="+mn-lt"/>
                        <a:ea typeface="+mn-ea"/>
                        <a:cs typeface="+mn-cs"/>
                      </a:endParaRPr>
                    </a:p>
                  </a:txBody>
                  <a:tcPr/>
                </a:tc>
                <a:extLst>
                  <a:ext uri="{0D108BD9-81ED-4DB2-BD59-A6C34878D82A}">
                    <a16:rowId xmlns="" xmlns:a16="http://schemas.microsoft.com/office/drawing/2014/main" val="2402137407"/>
                  </a:ext>
                </a:extLst>
              </a:tr>
            </a:tbl>
          </a:graphicData>
        </a:graphic>
      </p:graphicFrame>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17</a:t>
            </a:fld>
            <a:endParaRPr lang="fr-FR" altLang="fr-FR"/>
          </a:p>
        </p:txBody>
      </p:sp>
      <p:sp>
        <p:nvSpPr>
          <p:cNvPr id="5" name="Titre 4"/>
          <p:cNvSpPr>
            <a:spLocks noGrp="1"/>
          </p:cNvSpPr>
          <p:nvPr>
            <p:ph type="title"/>
          </p:nvPr>
        </p:nvSpPr>
        <p:spPr>
          <a:xfrm>
            <a:off x="0" y="0"/>
            <a:ext cx="12192000" cy="1034876"/>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200" b="1" dirty="0">
                <a:latin typeface="Rockwell" panose="02060603020205020403" pitchFamily="18" charset="0"/>
                <a:cs typeface="Aharoni" pitchFamily="2" charset="-79"/>
              </a:rPr>
              <a:t>III. LA PLANIFICATION STRATEGIQUE</a:t>
            </a:r>
          </a:p>
        </p:txBody>
      </p:sp>
      <p:pic>
        <p:nvPicPr>
          <p:cNvPr id="6" name="Image 5" descr="armoirie_BF"/>
          <p:cNvPicPr/>
          <p:nvPr/>
        </p:nvPicPr>
        <p:blipFill>
          <a:blip r:embed="rId2" cstate="print"/>
          <a:srcRect/>
          <a:stretch>
            <a:fillRect/>
          </a:stretch>
        </p:blipFill>
        <p:spPr bwMode="auto">
          <a:xfrm>
            <a:off x="0" y="0"/>
            <a:ext cx="1174545" cy="1034876"/>
          </a:xfrm>
          <a:prstGeom prst="rect">
            <a:avLst/>
          </a:prstGeom>
          <a:noFill/>
          <a:ln w="9525">
            <a:noFill/>
            <a:miter lim="800000"/>
            <a:headEnd/>
            <a:tailEnd/>
          </a:ln>
        </p:spPr>
      </p:pic>
    </p:spTree>
    <p:extLst>
      <p:ext uri="{BB962C8B-B14F-4D97-AF65-F5344CB8AC3E}">
        <p14:creationId xmlns:p14="http://schemas.microsoft.com/office/powerpoint/2010/main" val="42541878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221" y="1034875"/>
            <a:ext cx="12107779" cy="5414051"/>
          </a:xfrm>
        </p:spPr>
        <p:txBody>
          <a:bodyPr/>
          <a:lstStyle/>
          <a:p>
            <a:pPr marL="0" indent="0" algn="just">
              <a:buNone/>
            </a:pPr>
            <a:r>
              <a:rPr lang="fr-FR" dirty="0" smtClean="0"/>
              <a:t>Les différents documents de planification opérationnelle sont composés:</a:t>
            </a:r>
          </a:p>
          <a:p>
            <a:pPr algn="just">
              <a:buFont typeface="Wingdings" panose="05000000000000000000" pitchFamily="2" charset="2"/>
              <a:buChar char="q"/>
            </a:pPr>
            <a:r>
              <a:rPr lang="fr-FR" b="1" dirty="0" smtClean="0">
                <a:solidFill>
                  <a:srgbClr val="FF0000"/>
                </a:solidFill>
              </a:rPr>
              <a:t>Du plan d’actions </a:t>
            </a:r>
          </a:p>
          <a:p>
            <a:pPr marL="0" indent="0" algn="just">
              <a:buNone/>
            </a:pPr>
            <a:r>
              <a:rPr lang="fr-FR" dirty="0"/>
              <a:t>Un plan d’actions triennal glissant est élaboré en architecture budget-programme par chaque ministère pour la mise en œuvre des politiques sectorielles et de la politique nationale de développement. </a:t>
            </a:r>
            <a:r>
              <a:rPr lang="fr-FR" dirty="0" smtClean="0"/>
              <a:t>Il est validé par le Conseil d’administration du département ministériel concerné.</a:t>
            </a:r>
          </a:p>
          <a:p>
            <a:pPr algn="just">
              <a:buFont typeface="Wingdings" panose="05000000000000000000" pitchFamily="2" charset="2"/>
              <a:buChar char="q"/>
            </a:pPr>
            <a:r>
              <a:rPr lang="fr-FR" b="1" dirty="0" smtClean="0">
                <a:solidFill>
                  <a:srgbClr val="FF0000"/>
                </a:solidFill>
              </a:rPr>
              <a:t>Des </a:t>
            </a:r>
            <a:r>
              <a:rPr lang="fr-FR" b="1" dirty="0">
                <a:solidFill>
                  <a:srgbClr val="FF0000"/>
                </a:solidFill>
              </a:rPr>
              <a:t>documents </a:t>
            </a:r>
            <a:r>
              <a:rPr lang="fr-FR" b="1" dirty="0" smtClean="0">
                <a:solidFill>
                  <a:srgbClr val="FF0000"/>
                </a:solidFill>
              </a:rPr>
              <a:t>budgétaires</a:t>
            </a:r>
          </a:p>
          <a:p>
            <a:pPr marL="0" indent="0" algn="just">
              <a:buNone/>
            </a:pPr>
            <a:r>
              <a:rPr lang="fr-FR" dirty="0"/>
              <a:t>Un document de programmation budgétaire et économique pluriannuel est élaboré pour encadrer la préparation du budget de l’Etat. Il est conçu sur la base des priorités et choix stratégiques du Gouvernement, du cadrage macroéconomique et des plans d’actions triennaux glissants des départements ministériels. Il tient compte des  engagements économiques et financiers vis-à-vis des partenaires et des communautés régionales et </a:t>
            </a:r>
            <a:r>
              <a:rPr lang="fr-FR" dirty="0" smtClean="0"/>
              <a:t>sous régionales. </a:t>
            </a:r>
          </a:p>
        </p:txBody>
      </p:sp>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18</a:t>
            </a:fld>
            <a:endParaRPr lang="fr-FR" altLang="fr-FR" dirty="0"/>
          </a:p>
        </p:txBody>
      </p:sp>
      <p:sp>
        <p:nvSpPr>
          <p:cNvPr id="5" name="Titre 4"/>
          <p:cNvSpPr>
            <a:spLocks noGrp="1"/>
          </p:cNvSpPr>
          <p:nvPr>
            <p:ph type="title"/>
          </p:nvPr>
        </p:nvSpPr>
        <p:spPr>
          <a:xfrm>
            <a:off x="0" y="0"/>
            <a:ext cx="12192000" cy="1034876"/>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200" b="1" dirty="0" smtClean="0">
                <a:latin typeface="Rockwell" panose="02060603020205020403" pitchFamily="18" charset="0"/>
                <a:cs typeface="Aharoni" pitchFamily="2" charset="-79"/>
              </a:rPr>
              <a:t>III-3. LA PLANIFICATION OPERATIONNELLE</a:t>
            </a:r>
            <a:endParaRPr lang="fr-FR" sz="3200" b="1" dirty="0">
              <a:latin typeface="Rockwell" panose="02060603020205020403" pitchFamily="18" charset="0"/>
              <a:cs typeface="Aharoni" pitchFamily="2" charset="-79"/>
            </a:endParaRPr>
          </a:p>
        </p:txBody>
      </p:sp>
      <p:pic>
        <p:nvPicPr>
          <p:cNvPr id="6" name="Image 5" descr="armoirie_BF"/>
          <p:cNvPicPr/>
          <p:nvPr/>
        </p:nvPicPr>
        <p:blipFill>
          <a:blip r:embed="rId2" cstate="print"/>
          <a:srcRect/>
          <a:stretch>
            <a:fillRect/>
          </a:stretch>
        </p:blipFill>
        <p:spPr bwMode="auto">
          <a:xfrm>
            <a:off x="0" y="0"/>
            <a:ext cx="1174545" cy="1034876"/>
          </a:xfrm>
          <a:prstGeom prst="rect">
            <a:avLst/>
          </a:prstGeom>
          <a:noFill/>
          <a:ln w="9525">
            <a:noFill/>
            <a:miter lim="800000"/>
            <a:headEnd/>
            <a:tailEnd/>
          </a:ln>
        </p:spPr>
      </p:pic>
    </p:spTree>
    <p:extLst>
      <p:ext uri="{BB962C8B-B14F-4D97-AF65-F5344CB8AC3E}">
        <p14:creationId xmlns:p14="http://schemas.microsoft.com/office/powerpoint/2010/main" val="9000028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221" y="1034875"/>
            <a:ext cx="12107779" cy="5414051"/>
          </a:xfrm>
        </p:spPr>
        <p:txBody>
          <a:bodyPr/>
          <a:lstStyle/>
          <a:p>
            <a:pPr marL="0" indent="0" algn="just">
              <a:buNone/>
            </a:pPr>
            <a:r>
              <a:rPr lang="fr-FR" dirty="0" smtClean="0"/>
              <a:t>Les différents documents de planification opérationnelle sont composés:</a:t>
            </a:r>
          </a:p>
          <a:p>
            <a:pPr algn="just">
              <a:buFont typeface="Wingdings" panose="05000000000000000000" pitchFamily="2" charset="2"/>
              <a:buChar char="q"/>
            </a:pPr>
            <a:r>
              <a:rPr lang="fr-FR" b="1" dirty="0" smtClean="0">
                <a:solidFill>
                  <a:srgbClr val="FF0000"/>
                </a:solidFill>
              </a:rPr>
              <a:t>Des </a:t>
            </a:r>
            <a:r>
              <a:rPr lang="fr-FR" b="1" dirty="0">
                <a:solidFill>
                  <a:srgbClr val="FF0000"/>
                </a:solidFill>
              </a:rPr>
              <a:t>projets et programmes de </a:t>
            </a:r>
            <a:r>
              <a:rPr lang="fr-FR" b="1" dirty="0" smtClean="0">
                <a:solidFill>
                  <a:srgbClr val="FF0000"/>
                </a:solidFill>
              </a:rPr>
              <a:t>développement</a:t>
            </a:r>
          </a:p>
          <a:p>
            <a:pPr marL="0" indent="0" algn="just">
              <a:buNone/>
            </a:pPr>
            <a:r>
              <a:rPr lang="fr-FR" dirty="0"/>
              <a:t>Les projets et programmes de développement de tous les ministères sont formulés en cohérence avec le référentiel national de développement, les politiques sectorielles et les plans d’actions ministériels.</a:t>
            </a:r>
          </a:p>
          <a:p>
            <a:pPr marL="0" indent="0" algn="just">
              <a:buNone/>
            </a:pPr>
            <a:r>
              <a:rPr lang="fr-FR" dirty="0"/>
              <a:t>Le ministère en charge de la planification du développement assure la qualité des documents des projets et programmes de développement.  </a:t>
            </a:r>
            <a:r>
              <a:rPr lang="fr-FR" dirty="0" smtClean="0"/>
              <a:t>Les </a:t>
            </a:r>
            <a:r>
              <a:rPr lang="fr-FR" dirty="0"/>
              <a:t>modalités du contrôle de qualité de ces documents sont précisées par voie règlementaire. </a:t>
            </a:r>
          </a:p>
          <a:p>
            <a:pPr algn="just">
              <a:buFont typeface="Wingdings" panose="05000000000000000000" pitchFamily="2" charset="2"/>
              <a:buChar char="q"/>
            </a:pPr>
            <a:r>
              <a:rPr lang="fr-FR" b="1" dirty="0" smtClean="0">
                <a:solidFill>
                  <a:srgbClr val="FF0000"/>
                </a:solidFill>
              </a:rPr>
              <a:t>Des plans annuels</a:t>
            </a:r>
          </a:p>
          <a:p>
            <a:pPr marL="0" indent="0" algn="just">
              <a:buNone/>
            </a:pPr>
            <a:r>
              <a:rPr lang="fr-FR" dirty="0"/>
              <a:t>Un Plan de Travail Annuel est élaboré pour la mise en œuvre d’un plan d’actions</a:t>
            </a:r>
            <a:r>
              <a:rPr lang="fr-FR" dirty="0" smtClean="0"/>
              <a:t>. Il décline les activités à mettre en œuvre par chaque département ministériel en cohérence avec le plan d’actions ministériel.</a:t>
            </a:r>
            <a:endParaRPr lang="fr-FR" dirty="0"/>
          </a:p>
          <a:p>
            <a:pPr marL="0" indent="0" algn="just">
              <a:buNone/>
            </a:pPr>
            <a:endParaRPr lang="fr-FR" b="1" dirty="0">
              <a:solidFill>
                <a:srgbClr val="FF0000"/>
              </a:solidFill>
            </a:endParaRPr>
          </a:p>
        </p:txBody>
      </p:sp>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19</a:t>
            </a:fld>
            <a:endParaRPr lang="fr-FR" altLang="fr-FR"/>
          </a:p>
        </p:txBody>
      </p:sp>
      <p:sp>
        <p:nvSpPr>
          <p:cNvPr id="5" name="Titre 4"/>
          <p:cNvSpPr>
            <a:spLocks noGrp="1"/>
          </p:cNvSpPr>
          <p:nvPr>
            <p:ph type="title"/>
          </p:nvPr>
        </p:nvSpPr>
        <p:spPr>
          <a:xfrm>
            <a:off x="0" y="0"/>
            <a:ext cx="12192000" cy="1034876"/>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200" b="1" dirty="0" smtClean="0">
                <a:latin typeface="Rockwell" panose="02060603020205020403" pitchFamily="18" charset="0"/>
                <a:cs typeface="Aharoni" pitchFamily="2" charset="-79"/>
              </a:rPr>
              <a:t>III-3. LA PLANIFICATION OPERATIONNELLE</a:t>
            </a:r>
            <a:endParaRPr lang="fr-FR" sz="3200" b="1" dirty="0">
              <a:latin typeface="Rockwell" panose="02060603020205020403" pitchFamily="18" charset="0"/>
              <a:cs typeface="Aharoni" pitchFamily="2" charset="-79"/>
            </a:endParaRPr>
          </a:p>
        </p:txBody>
      </p:sp>
      <p:pic>
        <p:nvPicPr>
          <p:cNvPr id="6" name="Image 5" descr="armoirie_BF"/>
          <p:cNvPicPr/>
          <p:nvPr/>
        </p:nvPicPr>
        <p:blipFill>
          <a:blip r:embed="rId2" cstate="print"/>
          <a:srcRect/>
          <a:stretch>
            <a:fillRect/>
          </a:stretch>
        </p:blipFill>
        <p:spPr bwMode="auto">
          <a:xfrm>
            <a:off x="0" y="0"/>
            <a:ext cx="1174545" cy="1034876"/>
          </a:xfrm>
          <a:prstGeom prst="rect">
            <a:avLst/>
          </a:prstGeom>
          <a:noFill/>
          <a:ln w="9525">
            <a:noFill/>
            <a:miter lim="800000"/>
            <a:headEnd/>
            <a:tailEnd/>
          </a:ln>
        </p:spPr>
      </p:pic>
    </p:spTree>
    <p:extLst>
      <p:ext uri="{BB962C8B-B14F-4D97-AF65-F5344CB8AC3E}">
        <p14:creationId xmlns:p14="http://schemas.microsoft.com/office/powerpoint/2010/main" val="382877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86007"/>
            <a:ext cx="12191999" cy="3887520"/>
          </a:xfrm>
        </p:spPr>
        <p:txBody>
          <a:bodyPr>
            <a:noAutofit/>
          </a:bodyPr>
          <a:lstStyle/>
          <a:p>
            <a:pPr marL="457200" lvl="1" indent="0" algn="just">
              <a:lnSpc>
                <a:spcPct val="107000"/>
              </a:lnSpc>
              <a:spcAft>
                <a:spcPts val="800"/>
              </a:spcAft>
              <a:buNone/>
            </a:pPr>
            <a:r>
              <a:rPr lang="fr-FR" sz="4000" b="1" dirty="0" smtClean="0">
                <a:solidFill>
                  <a:srgbClr val="002060"/>
                </a:solidFill>
                <a:latin typeface="Rockwell" panose="02060603020205020403" pitchFamily="18" charset="0"/>
                <a:ea typeface="Calibri" panose="020F0502020204030204" pitchFamily="34" charset="0"/>
                <a:cs typeface="Times New Roman" panose="02020603050405020304" pitchFamily="18" charset="0"/>
              </a:rPr>
              <a:t>INTRODUCTION</a:t>
            </a:r>
          </a:p>
          <a:p>
            <a:pPr marL="1314450" lvl="1" indent="-857250" algn="just">
              <a:lnSpc>
                <a:spcPct val="107000"/>
              </a:lnSpc>
              <a:spcAft>
                <a:spcPts val="800"/>
              </a:spcAft>
              <a:buFont typeface="+mj-lt"/>
              <a:buAutoNum type="romanUcPeriod"/>
            </a:pPr>
            <a:r>
              <a:rPr lang="fr-FR" sz="4000" b="1" dirty="0" smtClean="0">
                <a:solidFill>
                  <a:srgbClr val="002060"/>
                </a:solidFill>
                <a:latin typeface="Rockwell" panose="02060603020205020403" pitchFamily="18" charset="0"/>
                <a:ea typeface="Calibri" panose="020F0502020204030204" pitchFamily="34" charset="0"/>
                <a:cs typeface="Times New Roman" panose="02020603050405020304" pitchFamily="18" charset="0"/>
              </a:rPr>
              <a:t>POURQUOI LA LOI?</a:t>
            </a:r>
          </a:p>
          <a:p>
            <a:pPr marL="1314450" lvl="1" indent="-857250" algn="just">
              <a:lnSpc>
                <a:spcPct val="107000"/>
              </a:lnSpc>
              <a:spcAft>
                <a:spcPts val="800"/>
              </a:spcAft>
              <a:buFont typeface="+mj-lt"/>
              <a:buAutoNum type="romanUcPeriod"/>
            </a:pPr>
            <a:r>
              <a:rPr lang="fr-FR" sz="4000" b="1" dirty="0" smtClean="0">
                <a:solidFill>
                  <a:srgbClr val="002060"/>
                </a:solidFill>
                <a:latin typeface="Rockwell" panose="02060603020205020403" pitchFamily="18" charset="0"/>
                <a:ea typeface="Calibri" panose="020F0502020204030204" pitchFamily="34" charset="0"/>
                <a:cs typeface="Times New Roman" panose="02020603050405020304" pitchFamily="18" charset="0"/>
              </a:rPr>
              <a:t>LES ETAPES D’ELABORATION DE LA LOI</a:t>
            </a:r>
          </a:p>
          <a:p>
            <a:pPr marL="1314450" lvl="1" indent="-857250" algn="just">
              <a:lnSpc>
                <a:spcPct val="107000"/>
              </a:lnSpc>
              <a:spcAft>
                <a:spcPts val="800"/>
              </a:spcAft>
              <a:buFont typeface="+mj-lt"/>
              <a:buAutoNum type="romanUcPeriod"/>
            </a:pPr>
            <a:r>
              <a:rPr lang="fr-FR" sz="4000" b="1" dirty="0" smtClean="0">
                <a:solidFill>
                  <a:srgbClr val="002060"/>
                </a:solidFill>
                <a:latin typeface="Rockwell" panose="02060603020205020403" pitchFamily="18" charset="0"/>
                <a:ea typeface="Calibri" panose="020F0502020204030204" pitchFamily="34" charset="0"/>
                <a:cs typeface="Times New Roman" panose="02020603050405020304" pitchFamily="18" charset="0"/>
              </a:rPr>
              <a:t>LE CONTENU DE LA LOI</a:t>
            </a:r>
          </a:p>
          <a:p>
            <a:pPr marL="457200" lvl="1" indent="0" algn="just">
              <a:lnSpc>
                <a:spcPct val="107000"/>
              </a:lnSpc>
              <a:spcAft>
                <a:spcPts val="800"/>
              </a:spcAft>
              <a:buNone/>
            </a:pPr>
            <a:r>
              <a:rPr lang="fr-FR" sz="4000" b="1" dirty="0" smtClean="0">
                <a:solidFill>
                  <a:srgbClr val="002060"/>
                </a:solidFill>
                <a:latin typeface="Rockwell" panose="02060603020205020403" pitchFamily="18" charset="0"/>
                <a:ea typeface="Calibri" panose="020F0502020204030204" pitchFamily="34" charset="0"/>
                <a:cs typeface="Times New Roman" panose="02020603050405020304" pitchFamily="18" charset="0"/>
              </a:rPr>
              <a:t>CONCLUSION</a:t>
            </a:r>
          </a:p>
          <a:p>
            <a:pPr marL="457200" lvl="1" indent="0" algn="just">
              <a:lnSpc>
                <a:spcPct val="107000"/>
              </a:lnSpc>
              <a:spcAft>
                <a:spcPts val="800"/>
              </a:spcAft>
              <a:buNone/>
            </a:pPr>
            <a:endParaRPr lang="fr-FR" sz="4000" b="1" dirty="0" smtClean="0">
              <a:solidFill>
                <a:srgbClr val="002060"/>
              </a:solidFill>
              <a:latin typeface="Rockwell" panose="02060603020205020403" pitchFamily="18" charset="0"/>
              <a:ea typeface="Calibri" panose="020F0502020204030204" pitchFamily="34" charset="0"/>
              <a:cs typeface="Times New Roman" panose="02020603050405020304" pitchFamily="18" charset="0"/>
            </a:endParaRPr>
          </a:p>
        </p:txBody>
      </p:sp>
      <p:sp>
        <p:nvSpPr>
          <p:cNvPr id="4" name="Rectangle à coins arrondis 3"/>
          <p:cNvSpPr/>
          <p:nvPr/>
        </p:nvSpPr>
        <p:spPr>
          <a:xfrm>
            <a:off x="0" y="0"/>
            <a:ext cx="12192000" cy="682388"/>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000" b="1" dirty="0" smtClean="0">
                <a:latin typeface="Rockwell" panose="02060603020205020403" pitchFamily="18" charset="0"/>
                <a:cs typeface="Aharoni" pitchFamily="2" charset="-79"/>
              </a:rPr>
              <a:t>PLAN DE LA COMMUNICATION</a:t>
            </a:r>
            <a:endParaRPr lang="fr-FR" sz="3000" b="1" dirty="0">
              <a:latin typeface="Rockwell" panose="02060603020205020403" pitchFamily="18" charset="0"/>
              <a:cs typeface="Aharoni" pitchFamily="2" charset="-79"/>
            </a:endParaRPr>
          </a:p>
        </p:txBody>
      </p:sp>
      <p:pic>
        <p:nvPicPr>
          <p:cNvPr id="5" name="Image 4" descr="armoirie_BF"/>
          <p:cNvPicPr/>
          <p:nvPr/>
        </p:nvPicPr>
        <p:blipFill>
          <a:blip r:embed="rId3" cstate="print"/>
          <a:srcRect/>
          <a:stretch>
            <a:fillRect/>
          </a:stretch>
        </p:blipFill>
        <p:spPr bwMode="auto">
          <a:xfrm>
            <a:off x="25455" y="-23616"/>
            <a:ext cx="884396" cy="706004"/>
          </a:xfrm>
          <a:prstGeom prst="rect">
            <a:avLst/>
          </a:prstGeom>
          <a:noFill/>
          <a:ln w="9525">
            <a:noFill/>
            <a:miter lim="800000"/>
            <a:headEnd/>
            <a:tailEnd/>
          </a:ln>
        </p:spPr>
      </p:pic>
    </p:spTree>
    <p:extLst>
      <p:ext uri="{BB962C8B-B14F-4D97-AF65-F5344CB8AC3E}">
        <p14:creationId xmlns:p14="http://schemas.microsoft.com/office/powerpoint/2010/main" val="18439159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221" y="1034875"/>
            <a:ext cx="12107779" cy="5686601"/>
          </a:xfrm>
        </p:spPr>
        <p:txBody>
          <a:bodyPr/>
          <a:lstStyle/>
          <a:p>
            <a:pPr marL="0" indent="0" algn="just">
              <a:lnSpc>
                <a:spcPct val="100000"/>
              </a:lnSpc>
              <a:buNone/>
            </a:pPr>
            <a:r>
              <a:rPr lang="fr-FR" dirty="0" smtClean="0"/>
              <a:t>Dispositions transitoires </a:t>
            </a:r>
            <a:endParaRPr lang="fr-FR" dirty="0"/>
          </a:p>
          <a:p>
            <a:pPr marL="0" indent="0" algn="just">
              <a:lnSpc>
                <a:spcPct val="100000"/>
              </a:lnSpc>
              <a:buNone/>
            </a:pPr>
            <a:r>
              <a:rPr lang="fr-FR" dirty="0" smtClean="0"/>
              <a:t>Les </a:t>
            </a:r>
            <a:r>
              <a:rPr lang="fr-FR" dirty="0"/>
              <a:t>secteurs de planification en vigueur tiennent lieu de cadre d’élaboration des politiques sectorielles jusqu’à l’adoption du document national d’orientation du </a:t>
            </a:r>
            <a:r>
              <a:rPr lang="fr-FR" dirty="0" smtClean="0"/>
              <a:t>développement. Les </a:t>
            </a:r>
            <a:r>
              <a:rPr lang="fr-FR" dirty="0"/>
              <a:t>politiques, programmes et stratégies nationaux en cours restent en vigueur jusqu’à l’adoption du document national d’orientation du </a:t>
            </a:r>
            <a:r>
              <a:rPr lang="fr-FR" dirty="0" smtClean="0"/>
              <a:t>développement,</a:t>
            </a:r>
          </a:p>
          <a:p>
            <a:pPr marL="0" indent="0" algn="just">
              <a:lnSpc>
                <a:spcPct val="100000"/>
              </a:lnSpc>
              <a:buNone/>
            </a:pPr>
            <a:r>
              <a:rPr lang="fr-FR" b="1" dirty="0" smtClean="0"/>
              <a:t>Des décrets sont élaborés pour la mise en œuvre de cette loi:</a:t>
            </a:r>
          </a:p>
          <a:p>
            <a:pPr algn="just">
              <a:lnSpc>
                <a:spcPct val="100000"/>
              </a:lnSpc>
              <a:buFont typeface="Arial" pitchFamily="34" charset="0"/>
              <a:buChar char="•"/>
            </a:pPr>
            <a:r>
              <a:rPr lang="fr-FR" b="1" dirty="0" smtClean="0"/>
              <a:t>Portant </a:t>
            </a:r>
            <a:r>
              <a:rPr lang="fr-FR" b="1" dirty="0"/>
              <a:t>création, attribution composition et </a:t>
            </a:r>
            <a:r>
              <a:rPr lang="fr-FR" b="1" dirty="0" smtClean="0"/>
              <a:t>fonctionnement </a:t>
            </a:r>
            <a:r>
              <a:rPr lang="fr-FR" b="1" dirty="0"/>
              <a:t>d’une  Commission Nationale de </a:t>
            </a:r>
            <a:r>
              <a:rPr lang="fr-FR" b="1" dirty="0" smtClean="0"/>
              <a:t>l'Evaluation </a:t>
            </a:r>
            <a:r>
              <a:rPr lang="fr-FR" b="1" dirty="0"/>
              <a:t>(CNE</a:t>
            </a:r>
            <a:r>
              <a:rPr lang="fr-FR" b="1" dirty="0" smtClean="0"/>
              <a:t>)</a:t>
            </a:r>
          </a:p>
          <a:p>
            <a:pPr algn="just">
              <a:lnSpc>
                <a:spcPct val="100000"/>
              </a:lnSpc>
              <a:buFont typeface="Arial" pitchFamily="34" charset="0"/>
              <a:buChar char="•"/>
            </a:pPr>
            <a:r>
              <a:rPr lang="fr-FR" b="1" dirty="0" smtClean="0"/>
              <a:t>Portant </a:t>
            </a:r>
            <a:r>
              <a:rPr lang="fr-FR" b="1" dirty="0"/>
              <a:t>création, attribution composition et </a:t>
            </a:r>
            <a:r>
              <a:rPr lang="fr-FR" b="1" dirty="0" smtClean="0"/>
              <a:t>fonctionnement </a:t>
            </a:r>
            <a:r>
              <a:rPr lang="fr-FR" b="1" dirty="0"/>
              <a:t>de la  Commission </a:t>
            </a:r>
            <a:r>
              <a:rPr lang="fr-FR" b="1" dirty="0" smtClean="0"/>
              <a:t>Nationale de </a:t>
            </a:r>
            <a:r>
              <a:rPr lang="fr-FR" b="1" dirty="0"/>
              <a:t>Planification du Développement (CNPD)</a:t>
            </a:r>
          </a:p>
          <a:p>
            <a:pPr marL="0" indent="0" algn="just">
              <a:lnSpc>
                <a:spcPct val="100000"/>
              </a:lnSpc>
              <a:buNone/>
            </a:pPr>
            <a:endParaRPr lang="fr-FR" b="1" dirty="0">
              <a:solidFill>
                <a:srgbClr val="FF0000"/>
              </a:solidFill>
            </a:endParaRPr>
          </a:p>
          <a:p>
            <a:pPr marL="0" indent="0" algn="just">
              <a:lnSpc>
                <a:spcPct val="100000"/>
              </a:lnSpc>
              <a:buNone/>
            </a:pPr>
            <a:endParaRPr lang="fr-FR" b="1" dirty="0">
              <a:solidFill>
                <a:srgbClr val="FF0000"/>
              </a:solidFill>
            </a:endParaRPr>
          </a:p>
        </p:txBody>
      </p:sp>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20</a:t>
            </a:fld>
            <a:endParaRPr lang="fr-FR" altLang="fr-FR"/>
          </a:p>
        </p:txBody>
      </p:sp>
      <p:sp>
        <p:nvSpPr>
          <p:cNvPr id="5" name="Titre 4"/>
          <p:cNvSpPr>
            <a:spLocks noGrp="1"/>
          </p:cNvSpPr>
          <p:nvPr>
            <p:ph type="title"/>
          </p:nvPr>
        </p:nvSpPr>
        <p:spPr>
          <a:xfrm>
            <a:off x="0" y="0"/>
            <a:ext cx="12192000" cy="1034876"/>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200" b="1" dirty="0" smtClean="0">
                <a:latin typeface="Rockwell" panose="02060603020205020403" pitchFamily="18" charset="0"/>
                <a:cs typeface="Aharoni" pitchFamily="2" charset="-79"/>
              </a:rPr>
              <a:t>CONCLUSION </a:t>
            </a:r>
            <a:endParaRPr lang="fr-FR" sz="3200" b="1" dirty="0">
              <a:latin typeface="Rockwell" panose="02060603020205020403" pitchFamily="18" charset="0"/>
              <a:cs typeface="Aharoni" pitchFamily="2" charset="-79"/>
            </a:endParaRPr>
          </a:p>
        </p:txBody>
      </p:sp>
      <p:pic>
        <p:nvPicPr>
          <p:cNvPr id="6" name="Image 5" descr="armoirie_BF"/>
          <p:cNvPicPr/>
          <p:nvPr/>
        </p:nvPicPr>
        <p:blipFill>
          <a:blip r:embed="rId2" cstate="print"/>
          <a:srcRect/>
          <a:stretch>
            <a:fillRect/>
          </a:stretch>
        </p:blipFill>
        <p:spPr bwMode="auto">
          <a:xfrm>
            <a:off x="0" y="0"/>
            <a:ext cx="1174545" cy="1034876"/>
          </a:xfrm>
          <a:prstGeom prst="rect">
            <a:avLst/>
          </a:prstGeom>
          <a:noFill/>
          <a:ln w="9525">
            <a:noFill/>
            <a:miter lim="800000"/>
            <a:headEnd/>
            <a:tailEnd/>
          </a:ln>
        </p:spPr>
      </p:pic>
    </p:spTree>
    <p:extLst>
      <p:ext uri="{BB962C8B-B14F-4D97-AF65-F5344CB8AC3E}">
        <p14:creationId xmlns:p14="http://schemas.microsoft.com/office/powerpoint/2010/main" val="38022178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38202" y="838200"/>
            <a:ext cx="10515600" cy="5836920"/>
          </a:xfrm>
        </p:spPr>
        <p:txBody>
          <a:bodyPr/>
          <a:lstStyle/>
          <a:p>
            <a:r>
              <a:rPr lang="fr-FR" sz="3600" b="1" dirty="0" smtClean="0"/>
              <a:t>Portant création, attribution composition et  fonctionnement du Conseil National de Prospective et de la Planification Stratégique (CNPPS)</a:t>
            </a:r>
          </a:p>
          <a:p>
            <a:r>
              <a:rPr lang="fr-FR" sz="3600" b="1" dirty="0"/>
              <a:t>Portant création, attribution composition et  fonctionnement </a:t>
            </a:r>
            <a:r>
              <a:rPr lang="fr-FR" sz="3600" b="1" dirty="0" smtClean="0"/>
              <a:t>de la Cellule de Veille Prospective</a:t>
            </a:r>
          </a:p>
          <a:p>
            <a:r>
              <a:rPr lang="fr-FR" altLang="fr-FR" sz="3600" dirty="0" smtClean="0"/>
              <a:t>La </a:t>
            </a:r>
            <a:r>
              <a:rPr lang="fr-FR" altLang="fr-FR" sz="3600" dirty="0"/>
              <a:t>loi sur le pilotage </a:t>
            </a:r>
            <a:r>
              <a:rPr lang="fr-FR" altLang="fr-FR" sz="3600" dirty="0" smtClean="0"/>
              <a:t>permet </a:t>
            </a:r>
            <a:r>
              <a:rPr lang="fr-FR" altLang="fr-FR" sz="3600" dirty="0"/>
              <a:t>une harmonisation aux différents instruments de planification</a:t>
            </a:r>
            <a:r>
              <a:rPr lang="fr-FR" altLang="fr-FR" sz="3600" dirty="0" smtClean="0"/>
              <a:t>.</a:t>
            </a:r>
          </a:p>
          <a:p>
            <a:r>
              <a:rPr lang="fr-FR" altLang="fr-FR" sz="3600" dirty="0" smtClean="0"/>
              <a:t>Les </a:t>
            </a:r>
            <a:r>
              <a:rPr lang="fr-FR" altLang="fr-FR" sz="3600" dirty="0"/>
              <a:t>instruments opérationnels </a:t>
            </a:r>
            <a:r>
              <a:rPr lang="fr-FR" altLang="fr-FR" sz="3600" dirty="0" smtClean="0"/>
              <a:t>s’articulent </a:t>
            </a:r>
            <a:r>
              <a:rPr lang="fr-FR" altLang="fr-FR" sz="3600" dirty="0"/>
              <a:t>aux documents de planification stratégique, eux-mêmes ayant pour fondement les études exploratoires</a:t>
            </a:r>
            <a:r>
              <a:rPr lang="fr-FR" altLang="fr-FR" dirty="0"/>
              <a:t>. </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21</a:t>
            </a:fld>
            <a:endParaRPr lang="fr-FR" altLang="fr-FR"/>
          </a:p>
        </p:txBody>
      </p:sp>
    </p:spTree>
    <p:extLst>
      <p:ext uri="{BB962C8B-B14F-4D97-AF65-F5344CB8AC3E}">
        <p14:creationId xmlns:p14="http://schemas.microsoft.com/office/powerpoint/2010/main" val="20270394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cstate="print"/>
          <a:stretch>
            <a:fillRect/>
          </a:stretch>
        </p:blipFill>
        <p:spPr>
          <a:xfrm>
            <a:off x="1" y="1"/>
            <a:ext cx="12192000" cy="6722986"/>
          </a:xfrm>
          <a:prstGeom prst="rect">
            <a:avLst/>
          </a:prstGeom>
          <a:ln>
            <a:solidFill>
              <a:srgbClr val="0070C0"/>
            </a:solidFill>
          </a:ln>
          <a:effectLst>
            <a:glow rad="25400">
              <a:schemeClr val="accent1">
                <a:alpha val="36000"/>
              </a:schemeClr>
            </a:glow>
            <a:outerShdw blurRad="50800" dist="38100" algn="l" rotWithShape="0">
              <a:prstClr val="black">
                <a:alpha val="42000"/>
              </a:prstClr>
            </a:outerShdw>
          </a:effectLst>
        </p:spPr>
      </p:pic>
      <p:graphicFrame>
        <p:nvGraphicFramePr>
          <p:cNvPr id="8" name="Tableau 7"/>
          <p:cNvGraphicFramePr>
            <a:graphicFrameLocks noGrp="1"/>
          </p:cNvGraphicFramePr>
          <p:nvPr>
            <p:extLst>
              <p:ext uri="{D42A27DB-BD31-4B8C-83A1-F6EECF244321}">
                <p14:modId xmlns:p14="http://schemas.microsoft.com/office/powerpoint/2010/main" val="2855600900"/>
              </p:ext>
            </p:extLst>
          </p:nvPr>
        </p:nvGraphicFramePr>
        <p:xfrm>
          <a:off x="1" y="1"/>
          <a:ext cx="12035480" cy="6857999"/>
        </p:xfrm>
        <a:graphic>
          <a:graphicData uri="http://schemas.openxmlformats.org/drawingml/2006/table">
            <a:tbl>
              <a:tblPr firstRow="1" bandRow="1">
                <a:effectLst>
                  <a:innerShdw blurRad="63500" dist="50800" dir="16200000">
                    <a:prstClr val="black">
                      <a:alpha val="50000"/>
                    </a:prstClr>
                  </a:innerShdw>
                </a:effectLst>
                <a:tableStyleId>{5C22544A-7EE6-4342-B048-85BDC9FD1C3A}</a:tableStyleId>
              </a:tblPr>
              <a:tblGrid>
                <a:gridCol w="12035480">
                  <a:extLst>
                    <a:ext uri="{9D8B030D-6E8A-4147-A177-3AD203B41FA5}">
                      <a16:colId xmlns="" xmlns:a16="http://schemas.microsoft.com/office/drawing/2014/main" val="20000"/>
                    </a:ext>
                  </a:extLst>
                </a:gridCol>
              </a:tblGrid>
              <a:tr h="6857999">
                <a:tc>
                  <a:txBody>
                    <a:bodyPr/>
                    <a:lstStyle/>
                    <a:p>
                      <a:pPr marL="0" marR="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altLang="fr-FR" sz="6600" b="1" dirty="0" smtClean="0">
                          <a:solidFill>
                            <a:schemeClr val="accent6">
                              <a:lumMod val="75000"/>
                            </a:schemeClr>
                          </a:solidFill>
                          <a:effectLst>
                            <a:outerShdw blurRad="38100" dist="38100" dir="2700000" algn="tl">
                              <a:srgbClr val="000000">
                                <a:alpha val="43137"/>
                              </a:srgbClr>
                            </a:outerShdw>
                          </a:effectLst>
                          <a:latin typeface="Rockwell" panose="02060603020205020403" pitchFamily="18" charset="0"/>
                        </a:rPr>
                        <a:t>MERCI DE VOTRE AIMABLE ATTENTION</a:t>
                      </a:r>
                    </a:p>
                  </a:txBody>
                  <a:tcPr anchor="ctr">
                    <a:solidFill>
                      <a:schemeClr val="bg1"/>
                    </a:solidFill>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3994525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43000"/>
            <a:ext cx="12191999" cy="5303520"/>
          </a:xfrm>
        </p:spPr>
        <p:txBody>
          <a:bodyPr>
            <a:noAutofit/>
          </a:bodyPr>
          <a:lstStyle/>
          <a:p>
            <a:pPr marL="457200" lvl="1" indent="0" algn="just">
              <a:lnSpc>
                <a:spcPct val="107000"/>
              </a:lnSpc>
              <a:spcAft>
                <a:spcPts val="800"/>
              </a:spcAft>
              <a:buNone/>
            </a:pPr>
            <a:r>
              <a:rPr lang="fr-FR" sz="4000" b="1" dirty="0">
                <a:solidFill>
                  <a:srgbClr val="002060"/>
                </a:solidFill>
                <a:latin typeface="Rockwell" panose="02060603020205020403" pitchFamily="18" charset="0"/>
                <a:ea typeface="Calibri" panose="020F0502020204030204" pitchFamily="34" charset="0"/>
                <a:cs typeface="Times New Roman" panose="02020603050405020304" pitchFamily="18" charset="0"/>
              </a:rPr>
              <a:t>L</a:t>
            </a:r>
            <a:r>
              <a:rPr lang="fr-FR" sz="4000" b="1" dirty="0" smtClean="0">
                <a:solidFill>
                  <a:srgbClr val="002060"/>
                </a:solidFill>
                <a:latin typeface="Rockwell" panose="02060603020205020403" pitchFamily="18" charset="0"/>
                <a:ea typeface="Calibri" panose="020F0502020204030204" pitchFamily="34" charset="0"/>
                <a:cs typeface="Times New Roman" panose="02020603050405020304" pitchFamily="18" charset="0"/>
              </a:rPr>
              <a:t>e </a:t>
            </a:r>
            <a:r>
              <a:rPr lang="fr-FR" sz="4000" b="1" dirty="0" smtClean="0">
                <a:solidFill>
                  <a:srgbClr val="002060"/>
                </a:solidFill>
                <a:latin typeface="Rockwell" panose="02060603020205020403" pitchFamily="18" charset="0"/>
                <a:ea typeface="Calibri" panose="020F0502020204030204" pitchFamily="34" charset="0"/>
                <a:cs typeface="Times New Roman" panose="02020603050405020304" pitchFamily="18" charset="0"/>
              </a:rPr>
              <a:t>PNDES </a:t>
            </a:r>
            <a:r>
              <a:rPr lang="fr-FR" sz="4000" b="1" dirty="0">
                <a:solidFill>
                  <a:srgbClr val="002060"/>
                </a:solidFill>
                <a:latin typeface="Rockwell" panose="02060603020205020403" pitchFamily="18" charset="0"/>
                <a:ea typeface="Calibri" panose="020F0502020204030204" pitchFamily="34" charset="0"/>
                <a:cs typeface="Times New Roman" panose="02020603050405020304" pitchFamily="18" charset="0"/>
              </a:rPr>
              <a:t>a inscrit dans ses réformes phares l’élaboration de la loi sur le pilotage et la gestion du </a:t>
            </a:r>
            <a:r>
              <a:rPr lang="fr-FR" sz="4000" b="1" dirty="0" smtClean="0">
                <a:solidFill>
                  <a:srgbClr val="002060"/>
                </a:solidFill>
                <a:latin typeface="Rockwell" panose="02060603020205020403" pitchFamily="18" charset="0"/>
                <a:ea typeface="Calibri" panose="020F0502020204030204" pitchFamily="34" charset="0"/>
                <a:cs typeface="Times New Roman" panose="02020603050405020304" pitchFamily="18" charset="0"/>
              </a:rPr>
              <a:t>développement.</a:t>
            </a:r>
          </a:p>
          <a:p>
            <a:pPr marL="457200" lvl="1" indent="0" algn="just">
              <a:lnSpc>
                <a:spcPct val="107000"/>
              </a:lnSpc>
              <a:spcAft>
                <a:spcPts val="800"/>
              </a:spcAft>
              <a:buNone/>
            </a:pPr>
            <a:r>
              <a:rPr lang="fr-FR" sz="4000" b="1" dirty="0">
                <a:solidFill>
                  <a:srgbClr val="002060"/>
                </a:solidFill>
                <a:latin typeface="Rockwell" panose="02060603020205020403" pitchFamily="18" charset="0"/>
                <a:ea typeface="Calibri" panose="020F0502020204030204" pitchFamily="34" charset="0"/>
                <a:cs typeface="Times New Roman" panose="02020603050405020304" pitchFamily="18" charset="0"/>
              </a:rPr>
              <a:t>Cette loi se justifie par une exigence de conformer l’architecture des politiques publiques du Burkina Faso aux dispositions de la directive n°06/2009/CM/UEMOA portant lois de finances au sein de </a:t>
            </a:r>
            <a:r>
              <a:rPr lang="fr-FR" sz="4000" b="1" dirty="0" smtClean="0">
                <a:solidFill>
                  <a:srgbClr val="002060"/>
                </a:solidFill>
                <a:latin typeface="Rockwell" panose="02060603020205020403" pitchFamily="18" charset="0"/>
                <a:ea typeface="Calibri" panose="020F0502020204030204" pitchFamily="34" charset="0"/>
                <a:cs typeface="Times New Roman" panose="02020603050405020304" pitchFamily="18" charset="0"/>
              </a:rPr>
              <a:t>l’UEMOA.</a:t>
            </a:r>
          </a:p>
          <a:p>
            <a:pPr marL="457200" lvl="1" indent="0" algn="just">
              <a:lnSpc>
                <a:spcPct val="107000"/>
              </a:lnSpc>
              <a:spcAft>
                <a:spcPts val="800"/>
              </a:spcAft>
              <a:buNone/>
            </a:pPr>
            <a:endParaRPr lang="fr-FR" sz="4000" b="1" dirty="0" smtClean="0">
              <a:solidFill>
                <a:srgbClr val="002060"/>
              </a:solidFill>
              <a:latin typeface="Rockwell" panose="02060603020205020403" pitchFamily="18" charset="0"/>
              <a:ea typeface="Calibri" panose="020F0502020204030204" pitchFamily="34" charset="0"/>
              <a:cs typeface="Times New Roman" panose="02020603050405020304" pitchFamily="18" charset="0"/>
            </a:endParaRPr>
          </a:p>
        </p:txBody>
      </p:sp>
      <p:sp>
        <p:nvSpPr>
          <p:cNvPr id="4" name="Rectangle à coins arrondis 3"/>
          <p:cNvSpPr/>
          <p:nvPr/>
        </p:nvSpPr>
        <p:spPr>
          <a:xfrm>
            <a:off x="0" y="0"/>
            <a:ext cx="12192000" cy="682388"/>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000" b="1" dirty="0" smtClean="0">
                <a:latin typeface="Rockwell" panose="02060603020205020403" pitchFamily="18" charset="0"/>
                <a:cs typeface="Aharoni" pitchFamily="2" charset="-79"/>
              </a:rPr>
              <a:t>INTRODUCTION</a:t>
            </a:r>
            <a:endParaRPr lang="fr-FR" sz="3000" b="1" dirty="0">
              <a:latin typeface="Rockwell" panose="02060603020205020403" pitchFamily="18" charset="0"/>
              <a:cs typeface="Aharoni" pitchFamily="2" charset="-79"/>
            </a:endParaRPr>
          </a:p>
        </p:txBody>
      </p:sp>
      <p:pic>
        <p:nvPicPr>
          <p:cNvPr id="5" name="Image 4" descr="armoirie_BF"/>
          <p:cNvPicPr/>
          <p:nvPr/>
        </p:nvPicPr>
        <p:blipFill>
          <a:blip r:embed="rId3" cstate="print"/>
          <a:srcRect/>
          <a:stretch>
            <a:fillRect/>
          </a:stretch>
        </p:blipFill>
        <p:spPr bwMode="auto">
          <a:xfrm>
            <a:off x="25455" y="-23616"/>
            <a:ext cx="884396" cy="706004"/>
          </a:xfrm>
          <a:prstGeom prst="rect">
            <a:avLst/>
          </a:prstGeom>
          <a:noFill/>
          <a:ln w="9525">
            <a:noFill/>
            <a:miter lim="800000"/>
            <a:headEnd/>
            <a:tailEnd/>
          </a:ln>
        </p:spPr>
      </p:pic>
    </p:spTree>
    <p:extLst>
      <p:ext uri="{BB962C8B-B14F-4D97-AF65-F5344CB8AC3E}">
        <p14:creationId xmlns:p14="http://schemas.microsoft.com/office/powerpoint/2010/main" val="1509495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à coins arrondis 11"/>
          <p:cNvSpPr/>
          <p:nvPr/>
        </p:nvSpPr>
        <p:spPr>
          <a:xfrm>
            <a:off x="0" y="-14270"/>
            <a:ext cx="12192000" cy="682388"/>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000" b="1" dirty="0" smtClean="0">
                <a:latin typeface="Rockwell" panose="02060603020205020403" pitchFamily="18" charset="0"/>
                <a:cs typeface="Aharoni" pitchFamily="2" charset="-79"/>
              </a:rPr>
              <a:t>I. POURQUOI LA LOI?</a:t>
            </a:r>
            <a:endParaRPr lang="fr-FR" sz="3000" b="1" dirty="0">
              <a:latin typeface="Rockwell" panose="02060603020205020403" pitchFamily="18" charset="0"/>
              <a:cs typeface="Aharoni" pitchFamily="2" charset="-79"/>
            </a:endParaRPr>
          </a:p>
        </p:txBody>
      </p:sp>
      <p:pic>
        <p:nvPicPr>
          <p:cNvPr id="13" name="Image 12" descr="armoirie_BF"/>
          <p:cNvPicPr/>
          <p:nvPr/>
        </p:nvPicPr>
        <p:blipFill>
          <a:blip r:embed="rId2" cstate="print"/>
          <a:srcRect/>
          <a:stretch>
            <a:fillRect/>
          </a:stretch>
        </p:blipFill>
        <p:spPr bwMode="auto">
          <a:xfrm>
            <a:off x="25455" y="-23616"/>
            <a:ext cx="884396" cy="706004"/>
          </a:xfrm>
          <a:prstGeom prst="rect">
            <a:avLst/>
          </a:prstGeom>
          <a:noFill/>
          <a:ln w="9525">
            <a:noFill/>
            <a:miter lim="800000"/>
            <a:headEnd/>
            <a:tailEnd/>
          </a:ln>
        </p:spPr>
      </p:pic>
      <p:sp>
        <p:nvSpPr>
          <p:cNvPr id="2" name="Espace réservé du contenu 1"/>
          <p:cNvSpPr>
            <a:spLocks noGrp="1"/>
          </p:cNvSpPr>
          <p:nvPr>
            <p:ph idx="1"/>
          </p:nvPr>
        </p:nvSpPr>
        <p:spPr>
          <a:xfrm>
            <a:off x="25455" y="903249"/>
            <a:ext cx="11895199" cy="5798340"/>
          </a:xfrm>
        </p:spPr>
        <p:txBody>
          <a:bodyPr/>
          <a:lstStyle/>
          <a:p>
            <a:pPr algn="just"/>
            <a:r>
              <a:rPr lang="fr-FR" dirty="0" smtClean="0"/>
              <a:t>Au </a:t>
            </a:r>
            <a:r>
              <a:rPr lang="fr-FR" dirty="0" smtClean="0"/>
              <a:t>Burkina </a:t>
            </a:r>
            <a:r>
              <a:rPr lang="fr-FR" dirty="0"/>
              <a:t>Faso, depuis les indépendances, l’Etat a joué un rôle important dans la gestion du développement en adoptant la planification comme instrument de gestion de l’économie </a:t>
            </a:r>
            <a:r>
              <a:rPr lang="fr-FR" dirty="0" smtClean="0"/>
              <a:t>nationale.</a:t>
            </a:r>
          </a:p>
          <a:p>
            <a:pPr algn="just"/>
            <a:r>
              <a:rPr lang="fr-FR" dirty="0" smtClean="0"/>
              <a:t>Après plusieurs décennies d’élaboration et de mise en œuvre des documents de politique de développement, plusieurs insuffisances ont été constatées parmi lesquelles on peut citer:</a:t>
            </a:r>
          </a:p>
          <a:p>
            <a:pPr algn="just"/>
            <a:r>
              <a:rPr lang="fr-FR" dirty="0" smtClean="0"/>
              <a:t>L’incohérence dans l’arrimage des différents documents de planification,</a:t>
            </a:r>
          </a:p>
          <a:p>
            <a:pPr algn="just"/>
            <a:r>
              <a:rPr lang="fr-FR" dirty="0" smtClean="0"/>
              <a:t>L’incohérence dans les horizons </a:t>
            </a:r>
            <a:r>
              <a:rPr lang="fr-FR" dirty="0" smtClean="0"/>
              <a:t>temporels</a:t>
            </a:r>
            <a:r>
              <a:rPr lang="fr-FR" dirty="0" smtClean="0"/>
              <a:t>,</a:t>
            </a:r>
          </a:p>
          <a:p>
            <a:pPr algn="just"/>
            <a:r>
              <a:rPr lang="fr-FR" dirty="0" smtClean="0"/>
              <a:t>L’insuffisance dans la responsabilisation des acteurs politiques quant à leurs promesses de campagne électorale,</a:t>
            </a:r>
          </a:p>
          <a:p>
            <a:pPr algn="just"/>
            <a:r>
              <a:rPr lang="fr-FR" dirty="0" smtClean="0"/>
              <a:t>L’absence d’une culture du résultat</a:t>
            </a:r>
            <a:r>
              <a:rPr lang="fr-FR" dirty="0"/>
              <a:t> </a:t>
            </a:r>
            <a:r>
              <a:rPr lang="fr-FR" dirty="0" smtClean="0"/>
              <a:t>et de l’évaluation;</a:t>
            </a:r>
          </a:p>
          <a:p>
            <a:pPr algn="just"/>
            <a:endParaRPr lang="fr-FR" dirty="0" smtClean="0"/>
          </a:p>
          <a:p>
            <a:pPr algn="just"/>
            <a:endParaRPr lang="fr-FR" dirty="0"/>
          </a:p>
        </p:txBody>
      </p:sp>
    </p:spTree>
    <p:extLst>
      <p:ext uri="{BB962C8B-B14F-4D97-AF65-F5344CB8AC3E}">
        <p14:creationId xmlns:p14="http://schemas.microsoft.com/office/powerpoint/2010/main" val="939766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à coins arrondis 11"/>
          <p:cNvSpPr/>
          <p:nvPr/>
        </p:nvSpPr>
        <p:spPr>
          <a:xfrm>
            <a:off x="0" y="0"/>
            <a:ext cx="12192000" cy="682388"/>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000" b="1" dirty="0" smtClean="0">
                <a:latin typeface="Rockwell" panose="02060603020205020403" pitchFamily="18" charset="0"/>
                <a:cs typeface="Aharoni" pitchFamily="2" charset="-79"/>
              </a:rPr>
              <a:t>I. POURQUOI LA LOI?</a:t>
            </a:r>
            <a:endParaRPr lang="fr-FR" sz="3000" b="1" dirty="0">
              <a:latin typeface="Rockwell" panose="02060603020205020403" pitchFamily="18" charset="0"/>
              <a:cs typeface="Aharoni" pitchFamily="2" charset="-79"/>
            </a:endParaRPr>
          </a:p>
        </p:txBody>
      </p:sp>
      <p:pic>
        <p:nvPicPr>
          <p:cNvPr id="13" name="Image 12" descr="armoirie_BF"/>
          <p:cNvPicPr/>
          <p:nvPr/>
        </p:nvPicPr>
        <p:blipFill>
          <a:blip r:embed="rId2" cstate="print"/>
          <a:srcRect/>
          <a:stretch>
            <a:fillRect/>
          </a:stretch>
        </p:blipFill>
        <p:spPr bwMode="auto">
          <a:xfrm>
            <a:off x="25455" y="-23616"/>
            <a:ext cx="884396" cy="706004"/>
          </a:xfrm>
          <a:prstGeom prst="rect">
            <a:avLst/>
          </a:prstGeom>
          <a:noFill/>
          <a:ln w="9525">
            <a:noFill/>
            <a:miter lim="800000"/>
            <a:headEnd/>
            <a:tailEnd/>
          </a:ln>
        </p:spPr>
      </p:pic>
      <p:sp>
        <p:nvSpPr>
          <p:cNvPr id="2" name="Espace réservé du contenu 1"/>
          <p:cNvSpPr>
            <a:spLocks noGrp="1"/>
          </p:cNvSpPr>
          <p:nvPr>
            <p:ph idx="1"/>
          </p:nvPr>
        </p:nvSpPr>
        <p:spPr>
          <a:xfrm>
            <a:off x="25455" y="903248"/>
            <a:ext cx="11895199" cy="5714119"/>
          </a:xfrm>
        </p:spPr>
        <p:txBody>
          <a:bodyPr/>
          <a:lstStyle/>
          <a:p>
            <a:pPr algn="just"/>
            <a:r>
              <a:rPr lang="fr-FR" dirty="0" smtClean="0"/>
              <a:t>Les perpétuels recommencements en matière d’élaboration de politiques pour des raisons de changement institutionnel;</a:t>
            </a:r>
          </a:p>
          <a:p>
            <a:pPr algn="just"/>
            <a:r>
              <a:rPr lang="fr-FR" dirty="0" smtClean="0"/>
              <a:t>La multiplicité des documents de politiques sans une véritable mise en œuvre concrète avec des effets et impacts visibles;</a:t>
            </a:r>
          </a:p>
          <a:p>
            <a:pPr algn="just"/>
            <a:r>
              <a:rPr lang="fr-FR" dirty="0"/>
              <a:t>la confusion et la divergence dans les dénominations, le contenu et les horizons temporels, </a:t>
            </a:r>
            <a:endParaRPr lang="fr-FR" dirty="0" smtClean="0"/>
          </a:p>
          <a:p>
            <a:pPr algn="just"/>
            <a:r>
              <a:rPr lang="fr-FR" dirty="0" smtClean="0"/>
              <a:t>le </a:t>
            </a:r>
            <a:r>
              <a:rPr lang="fr-FR" dirty="0"/>
              <a:t>faible alignement des référentiels locaux de développement  (PCD/PRD) aux référentiels nationaux, rendant difficile la visibilité de la contribution des collectivités territoriales à l’atteinte des objectifs nationaux de développement et accentuant les disparités régionales et</a:t>
            </a:r>
            <a:endParaRPr lang="fr-FR" dirty="0" smtClean="0"/>
          </a:p>
          <a:p>
            <a:pPr algn="just"/>
            <a:r>
              <a:rPr lang="fr-FR" dirty="0" smtClean="0"/>
              <a:t>La gestion des urgences au détriment des activités planifiées pour impulser un véritable développement, etc.</a:t>
            </a:r>
          </a:p>
          <a:p>
            <a:pPr algn="just"/>
            <a:endParaRPr lang="fr-FR" dirty="0" smtClean="0"/>
          </a:p>
          <a:p>
            <a:pPr algn="just"/>
            <a:endParaRPr lang="fr-FR" dirty="0" smtClean="0"/>
          </a:p>
          <a:p>
            <a:pPr algn="just"/>
            <a:endParaRPr lang="fr-FR" dirty="0"/>
          </a:p>
        </p:txBody>
      </p:sp>
    </p:spTree>
    <p:extLst>
      <p:ext uri="{BB962C8B-B14F-4D97-AF65-F5344CB8AC3E}">
        <p14:creationId xmlns:p14="http://schemas.microsoft.com/office/powerpoint/2010/main" val="720912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à coins arrondis 11"/>
          <p:cNvSpPr/>
          <p:nvPr/>
        </p:nvSpPr>
        <p:spPr>
          <a:xfrm>
            <a:off x="0" y="0"/>
            <a:ext cx="12192000" cy="682388"/>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000" b="1" dirty="0" smtClean="0">
                <a:latin typeface="Rockwell" panose="02060603020205020403" pitchFamily="18" charset="0"/>
                <a:cs typeface="Aharoni" pitchFamily="2" charset="-79"/>
              </a:rPr>
              <a:t>I. POURQUOI LA LOI?</a:t>
            </a:r>
            <a:endParaRPr lang="fr-FR" sz="3000" b="1" dirty="0">
              <a:latin typeface="Rockwell" panose="02060603020205020403" pitchFamily="18" charset="0"/>
              <a:cs typeface="Aharoni" pitchFamily="2" charset="-79"/>
            </a:endParaRPr>
          </a:p>
        </p:txBody>
      </p:sp>
      <p:pic>
        <p:nvPicPr>
          <p:cNvPr id="13" name="Image 12" descr="armoirie_BF"/>
          <p:cNvPicPr/>
          <p:nvPr/>
        </p:nvPicPr>
        <p:blipFill>
          <a:blip r:embed="rId3" cstate="print"/>
          <a:srcRect/>
          <a:stretch>
            <a:fillRect/>
          </a:stretch>
        </p:blipFill>
        <p:spPr bwMode="auto">
          <a:xfrm>
            <a:off x="25455" y="-23616"/>
            <a:ext cx="884396" cy="706004"/>
          </a:xfrm>
          <a:prstGeom prst="rect">
            <a:avLst/>
          </a:prstGeom>
          <a:noFill/>
          <a:ln w="9525">
            <a:noFill/>
            <a:miter lim="800000"/>
            <a:headEnd/>
            <a:tailEnd/>
          </a:ln>
        </p:spPr>
      </p:pic>
      <p:sp>
        <p:nvSpPr>
          <p:cNvPr id="2" name="Espace réservé du contenu 1"/>
          <p:cNvSpPr>
            <a:spLocks noGrp="1"/>
          </p:cNvSpPr>
          <p:nvPr>
            <p:ph idx="1"/>
          </p:nvPr>
        </p:nvSpPr>
        <p:spPr>
          <a:xfrm>
            <a:off x="25455" y="903248"/>
            <a:ext cx="11895199" cy="5714119"/>
          </a:xfrm>
        </p:spPr>
        <p:txBody>
          <a:bodyPr/>
          <a:lstStyle/>
          <a:p>
            <a:pPr marL="0" indent="0" algn="just">
              <a:buNone/>
            </a:pPr>
            <a:endParaRPr lang="fr-FR" dirty="0" smtClean="0"/>
          </a:p>
          <a:p>
            <a:pPr algn="just"/>
            <a:endParaRPr lang="fr-FR" dirty="0" smtClean="0"/>
          </a:p>
          <a:p>
            <a:pPr algn="just"/>
            <a:endParaRPr lang="fr-FR" dirty="0"/>
          </a:p>
        </p:txBody>
      </p:sp>
      <p:sp>
        <p:nvSpPr>
          <p:cNvPr id="3" name="Rectangle 2"/>
          <p:cNvSpPr/>
          <p:nvPr/>
        </p:nvSpPr>
        <p:spPr>
          <a:xfrm>
            <a:off x="335280" y="1036588"/>
            <a:ext cx="11724914" cy="8217634"/>
          </a:xfrm>
          <a:prstGeom prst="rect">
            <a:avLst/>
          </a:prstGeom>
        </p:spPr>
        <p:txBody>
          <a:bodyPr wrap="square">
            <a:spAutoFit/>
          </a:bodyPr>
          <a:lstStyle/>
          <a:p>
            <a:pPr marL="0" indent="0" algn="just">
              <a:buNone/>
            </a:pPr>
            <a:r>
              <a:rPr lang="fr-FR" sz="4000" dirty="0"/>
              <a:t>Ainsi, dans le cadre d'une meilleure organisation du processus de planification au Burkina Faso, il est apparu nécessaire d’élaborer une loi afin d’éviter les contradictions et chevauchements des instruments de pilotage et d’animation du développement et de stabiliser dans le temps les différents outils de planification du développement et d’en assurer un suivi efficace et une évaluation objective de nos politiques de </a:t>
            </a:r>
            <a:r>
              <a:rPr lang="fr-FR" sz="4000" dirty="0" smtClean="0"/>
              <a:t>développement</a:t>
            </a:r>
            <a:r>
              <a:rPr lang="fr-FR" sz="2800" dirty="0" smtClean="0"/>
              <a:t>.</a:t>
            </a:r>
          </a:p>
          <a:p>
            <a:pPr marL="0" indent="0" algn="just">
              <a:buNone/>
            </a:pPr>
            <a:endParaRPr lang="fr-FR" sz="2800" dirty="0"/>
          </a:p>
          <a:p>
            <a:pPr marL="0" indent="0" algn="just">
              <a:buNone/>
            </a:pPr>
            <a:endParaRPr lang="fr-FR" sz="2800" dirty="0" smtClean="0"/>
          </a:p>
          <a:p>
            <a:pPr marL="0" indent="0" algn="just">
              <a:buNone/>
            </a:pPr>
            <a:endParaRPr lang="fr-FR" sz="2800" dirty="0"/>
          </a:p>
          <a:p>
            <a:pPr marL="0" indent="0" algn="just">
              <a:buNone/>
            </a:pPr>
            <a:endParaRPr lang="fr-FR" sz="2800" dirty="0" smtClean="0"/>
          </a:p>
          <a:p>
            <a:pPr marL="0" indent="0" algn="just">
              <a:buNone/>
            </a:pPr>
            <a:endParaRPr lang="fr-FR" sz="2800" dirty="0"/>
          </a:p>
          <a:p>
            <a:pPr marL="0" indent="0" algn="just">
              <a:buNone/>
            </a:pPr>
            <a:endParaRPr lang="fr-FR" sz="2800" dirty="0" smtClean="0"/>
          </a:p>
        </p:txBody>
      </p:sp>
    </p:spTree>
    <p:extLst>
      <p:ext uri="{BB962C8B-B14F-4D97-AF65-F5344CB8AC3E}">
        <p14:creationId xmlns:p14="http://schemas.microsoft.com/office/powerpoint/2010/main" val="3806075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à coins arrondis 11"/>
          <p:cNvSpPr/>
          <p:nvPr/>
        </p:nvSpPr>
        <p:spPr>
          <a:xfrm>
            <a:off x="0" y="0"/>
            <a:ext cx="12192000" cy="682388"/>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000" b="1" dirty="0" smtClean="0">
                <a:latin typeface="Rockwell" panose="02060603020205020403" pitchFamily="18" charset="0"/>
                <a:cs typeface="Aharoni" pitchFamily="2" charset="-79"/>
              </a:rPr>
              <a:t>I. POURQUOI LA LOI?</a:t>
            </a:r>
            <a:endParaRPr lang="fr-FR" sz="3000" b="1" dirty="0">
              <a:latin typeface="Rockwell" panose="02060603020205020403" pitchFamily="18" charset="0"/>
              <a:cs typeface="Aharoni" pitchFamily="2" charset="-79"/>
            </a:endParaRPr>
          </a:p>
        </p:txBody>
      </p:sp>
      <p:pic>
        <p:nvPicPr>
          <p:cNvPr id="13" name="Image 12" descr="armoirie_BF"/>
          <p:cNvPicPr/>
          <p:nvPr/>
        </p:nvPicPr>
        <p:blipFill>
          <a:blip r:embed="rId3" cstate="print"/>
          <a:srcRect/>
          <a:stretch>
            <a:fillRect/>
          </a:stretch>
        </p:blipFill>
        <p:spPr bwMode="auto">
          <a:xfrm>
            <a:off x="25455" y="-23616"/>
            <a:ext cx="884396" cy="706004"/>
          </a:xfrm>
          <a:prstGeom prst="rect">
            <a:avLst/>
          </a:prstGeom>
          <a:noFill/>
          <a:ln w="9525">
            <a:noFill/>
            <a:miter lim="800000"/>
            <a:headEnd/>
            <a:tailEnd/>
          </a:ln>
        </p:spPr>
      </p:pic>
      <p:sp>
        <p:nvSpPr>
          <p:cNvPr id="2" name="Espace réservé du contenu 1"/>
          <p:cNvSpPr>
            <a:spLocks noGrp="1"/>
          </p:cNvSpPr>
          <p:nvPr>
            <p:ph idx="1"/>
          </p:nvPr>
        </p:nvSpPr>
        <p:spPr>
          <a:xfrm>
            <a:off x="25455" y="903248"/>
            <a:ext cx="11895199" cy="5714119"/>
          </a:xfrm>
        </p:spPr>
        <p:txBody>
          <a:bodyPr/>
          <a:lstStyle/>
          <a:p>
            <a:pPr marL="0" indent="0" algn="just">
              <a:buNone/>
            </a:pPr>
            <a:endParaRPr lang="fr-FR" dirty="0" smtClean="0"/>
          </a:p>
          <a:p>
            <a:pPr algn="just"/>
            <a:r>
              <a:rPr lang="fr-FR" dirty="0" smtClean="0"/>
              <a:t>En somme, la loi permet </a:t>
            </a:r>
          </a:p>
          <a:p>
            <a:pPr algn="just"/>
            <a:endParaRPr lang="fr-FR" dirty="0" smtClean="0"/>
          </a:p>
          <a:p>
            <a:pPr marL="0" indent="0" algn="just">
              <a:buNone/>
            </a:pPr>
            <a:endParaRPr lang="fr-FR" dirty="0"/>
          </a:p>
        </p:txBody>
      </p:sp>
      <p:sp>
        <p:nvSpPr>
          <p:cNvPr id="3" name="Rectangle 2"/>
          <p:cNvSpPr/>
          <p:nvPr/>
        </p:nvSpPr>
        <p:spPr>
          <a:xfrm>
            <a:off x="335280" y="1036588"/>
            <a:ext cx="11724914" cy="2677656"/>
          </a:xfrm>
          <a:prstGeom prst="rect">
            <a:avLst/>
          </a:prstGeom>
        </p:spPr>
        <p:txBody>
          <a:bodyPr wrap="square">
            <a:spAutoFit/>
          </a:bodyPr>
          <a:lstStyle/>
          <a:p>
            <a:pPr marL="0" indent="0" algn="just">
              <a:buNone/>
            </a:pPr>
            <a:endParaRPr lang="fr-FR" sz="2800" dirty="0"/>
          </a:p>
          <a:p>
            <a:pPr marL="0" indent="0" algn="just">
              <a:buNone/>
            </a:pPr>
            <a:endParaRPr lang="fr-FR" sz="2800" dirty="0" smtClean="0"/>
          </a:p>
          <a:p>
            <a:pPr marL="0" indent="0" algn="just">
              <a:buNone/>
            </a:pPr>
            <a:endParaRPr lang="fr-FR" sz="2800" dirty="0"/>
          </a:p>
          <a:p>
            <a:pPr marL="0" indent="0" algn="just">
              <a:buNone/>
            </a:pPr>
            <a:endParaRPr lang="fr-FR" sz="2800" dirty="0" smtClean="0"/>
          </a:p>
          <a:p>
            <a:pPr marL="0" indent="0" algn="just">
              <a:buNone/>
            </a:pPr>
            <a:endParaRPr lang="fr-FR" sz="2800" dirty="0"/>
          </a:p>
          <a:p>
            <a:pPr marL="0" indent="0" algn="just">
              <a:buNone/>
            </a:pPr>
            <a:endParaRPr lang="fr-FR" sz="2800" dirty="0" smtClean="0"/>
          </a:p>
        </p:txBody>
      </p:sp>
      <p:sp>
        <p:nvSpPr>
          <p:cNvPr id="4" name="Rectangle 3"/>
          <p:cNvSpPr/>
          <p:nvPr/>
        </p:nvSpPr>
        <p:spPr>
          <a:xfrm>
            <a:off x="467653" y="2274838"/>
            <a:ext cx="11145227" cy="4401205"/>
          </a:xfrm>
          <a:prstGeom prst="rect">
            <a:avLst/>
          </a:prstGeom>
        </p:spPr>
        <p:txBody>
          <a:bodyPr wrap="square">
            <a:spAutoFit/>
          </a:bodyPr>
          <a:lstStyle/>
          <a:p>
            <a:pPr marL="285750" indent="-285750">
              <a:buFont typeface="Wingdings" pitchFamily="2" charset="2"/>
              <a:buChar char="q"/>
            </a:pPr>
            <a:r>
              <a:rPr lang="fr-FR" sz="2800" dirty="0" smtClean="0"/>
              <a:t>d’assurer </a:t>
            </a:r>
            <a:r>
              <a:rPr lang="fr-FR" sz="2800" dirty="0"/>
              <a:t>l’efficience et l'efficacité de la mise en œuvre des politiques publiques </a:t>
            </a:r>
            <a:r>
              <a:rPr lang="fr-FR" sz="2800" dirty="0" smtClean="0"/>
              <a:t>;</a:t>
            </a:r>
          </a:p>
          <a:p>
            <a:endParaRPr lang="fr-FR" sz="2800" dirty="0"/>
          </a:p>
          <a:p>
            <a:pPr marL="285750" indent="-285750">
              <a:buFont typeface="Wingdings" pitchFamily="2" charset="2"/>
              <a:buChar char="q"/>
            </a:pPr>
            <a:r>
              <a:rPr lang="fr-FR" sz="2800" dirty="0" smtClean="0"/>
              <a:t>de </a:t>
            </a:r>
            <a:r>
              <a:rPr lang="fr-FR" sz="2800" dirty="0"/>
              <a:t>disposer des secteurs de planification stables et moins vulnérables aux découpages institutionnels </a:t>
            </a:r>
            <a:r>
              <a:rPr lang="fr-FR" sz="2800" dirty="0" smtClean="0"/>
              <a:t>;</a:t>
            </a:r>
          </a:p>
          <a:p>
            <a:endParaRPr lang="fr-FR" sz="2800" dirty="0"/>
          </a:p>
          <a:p>
            <a:pPr marL="285750" indent="-285750">
              <a:buFont typeface="Wingdings" pitchFamily="2" charset="2"/>
              <a:buChar char="q"/>
            </a:pPr>
            <a:r>
              <a:rPr lang="fr-FR" sz="2800" dirty="0" smtClean="0"/>
              <a:t>d’assurer </a:t>
            </a:r>
            <a:r>
              <a:rPr lang="fr-FR" sz="2800" dirty="0"/>
              <a:t>la cohérence dans les actions du Gouvernement </a:t>
            </a:r>
            <a:r>
              <a:rPr lang="fr-FR" sz="2800" dirty="0" smtClean="0"/>
              <a:t>;</a:t>
            </a:r>
          </a:p>
          <a:p>
            <a:endParaRPr lang="fr-FR" sz="2800" dirty="0"/>
          </a:p>
          <a:p>
            <a:pPr marL="285750" indent="-285750">
              <a:buFont typeface="Wingdings" pitchFamily="2" charset="2"/>
              <a:buChar char="q"/>
            </a:pPr>
            <a:r>
              <a:rPr lang="fr-FR" sz="2800" dirty="0" smtClean="0"/>
              <a:t>d’assurer </a:t>
            </a:r>
            <a:r>
              <a:rPr lang="fr-FR" sz="2800" dirty="0"/>
              <a:t>la cohérence dans l’articulation entre les différents instruments de pilotage de l’économie</a:t>
            </a:r>
          </a:p>
        </p:txBody>
      </p:sp>
    </p:spTree>
    <p:extLst>
      <p:ext uri="{BB962C8B-B14F-4D97-AF65-F5344CB8AC3E}">
        <p14:creationId xmlns:p14="http://schemas.microsoft.com/office/powerpoint/2010/main" val="3362091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221" y="1034875"/>
            <a:ext cx="12107779" cy="5414051"/>
          </a:xfrm>
        </p:spPr>
        <p:txBody>
          <a:bodyPr/>
          <a:lstStyle/>
          <a:p>
            <a:pPr marL="0" lvl="0" indent="0" algn="just" eaLnBrk="0" hangingPunct="0">
              <a:lnSpc>
                <a:spcPct val="100000"/>
              </a:lnSpc>
              <a:spcBef>
                <a:spcPct val="0"/>
              </a:spcBef>
              <a:buNone/>
            </a:pPr>
            <a:r>
              <a:rPr lang="fr-FR" dirty="0">
                <a:solidFill>
                  <a:prstClr val="black"/>
                </a:solidFill>
                <a:latin typeface="Calibri" pitchFamily="34" charset="0"/>
              </a:rPr>
              <a:t>Débuté en 2012, le processus d’élaboration de la loi a suivi une démarche participative impliquant les acteurs de la chaine de planification. Il a exploité les résultats de l’étude sur la cohérence des politiques publiques et du PNDES pour assoir une architecture cohérente dans sa forme et son fond</a:t>
            </a:r>
            <a:r>
              <a:rPr lang="fr-FR" dirty="0" smtClean="0">
                <a:solidFill>
                  <a:prstClr val="black"/>
                </a:solidFill>
                <a:latin typeface="Calibri" pitchFamily="34" charset="0"/>
              </a:rPr>
              <a:t>.</a:t>
            </a:r>
          </a:p>
          <a:p>
            <a:pPr marL="0" lvl="0" indent="0" algn="just" eaLnBrk="0" hangingPunct="0">
              <a:lnSpc>
                <a:spcPct val="100000"/>
              </a:lnSpc>
              <a:spcBef>
                <a:spcPct val="0"/>
              </a:spcBef>
              <a:buNone/>
            </a:pPr>
            <a:endParaRPr lang="fr-FR" dirty="0">
              <a:solidFill>
                <a:prstClr val="black"/>
              </a:solidFill>
              <a:latin typeface="Calibri" pitchFamily="34" charset="0"/>
            </a:endParaRPr>
          </a:p>
          <a:p>
            <a:pPr marL="0" indent="0" algn="just">
              <a:buNone/>
            </a:pPr>
            <a:r>
              <a:rPr lang="fr-FR" b="1" i="1" dirty="0"/>
              <a:t>MARS 2017</a:t>
            </a:r>
            <a:r>
              <a:rPr lang="fr-FR" dirty="0" smtClean="0"/>
              <a:t>:</a:t>
            </a:r>
            <a:r>
              <a:rPr lang="fr-FR" dirty="0"/>
              <a:t>	organisation d’un voyage d’étude au Rwanda qui a permis de lancer les bases de la réflexion sur </a:t>
            </a:r>
            <a:r>
              <a:rPr lang="fr-FR" dirty="0" smtClean="0"/>
              <a:t>l’avant-projet</a:t>
            </a:r>
          </a:p>
          <a:p>
            <a:pPr marL="0" indent="0" algn="just">
              <a:buNone/>
            </a:pPr>
            <a:r>
              <a:rPr lang="fr-FR" b="1" i="1" dirty="0"/>
              <a:t>Avril 2017</a:t>
            </a:r>
            <a:r>
              <a:rPr lang="fr-FR" dirty="0"/>
              <a:t>: mise en place d’un comité technique interne au </a:t>
            </a:r>
            <a:r>
              <a:rPr lang="fr-FR" dirty="0" smtClean="0"/>
              <a:t>MINEFID,</a:t>
            </a:r>
            <a:endParaRPr lang="fr-FR" dirty="0"/>
          </a:p>
          <a:p>
            <a:pPr marL="0" indent="0" algn="just">
              <a:buNone/>
            </a:pPr>
            <a:r>
              <a:rPr lang="fr-FR" dirty="0" smtClean="0"/>
              <a:t> </a:t>
            </a:r>
            <a:r>
              <a:rPr lang="fr-FR" dirty="0"/>
              <a:t>réunion de cadrage et de partage du rapport du voyage d’étude sur le Rwanda aux membres du comité technique</a:t>
            </a:r>
            <a:r>
              <a:rPr lang="fr-FR" dirty="0" smtClean="0"/>
              <a:t>,</a:t>
            </a:r>
          </a:p>
          <a:p>
            <a:pPr marL="0" indent="0" algn="just">
              <a:buNone/>
            </a:pPr>
            <a:r>
              <a:rPr lang="fr-FR" dirty="0" smtClean="0"/>
              <a:t> élaboration </a:t>
            </a:r>
            <a:r>
              <a:rPr lang="fr-FR" dirty="0"/>
              <a:t>d’un premier </a:t>
            </a:r>
            <a:r>
              <a:rPr lang="fr-FR" dirty="0" err="1"/>
              <a:t>draft</a:t>
            </a:r>
            <a:endParaRPr lang="fr-FR" dirty="0"/>
          </a:p>
          <a:p>
            <a:pPr marL="0" indent="0" algn="just">
              <a:buNone/>
            </a:pPr>
            <a:endParaRPr lang="fr-FR" dirty="0"/>
          </a:p>
        </p:txBody>
      </p:sp>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8</a:t>
            </a:fld>
            <a:endParaRPr lang="fr-FR" altLang="fr-FR"/>
          </a:p>
        </p:txBody>
      </p:sp>
      <p:sp>
        <p:nvSpPr>
          <p:cNvPr id="5" name="Titre 4"/>
          <p:cNvSpPr>
            <a:spLocks noGrp="1"/>
          </p:cNvSpPr>
          <p:nvPr>
            <p:ph type="title"/>
          </p:nvPr>
        </p:nvSpPr>
        <p:spPr>
          <a:xfrm>
            <a:off x="0" y="0"/>
            <a:ext cx="12192000" cy="1034876"/>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200" b="1" dirty="0" smtClean="0">
                <a:latin typeface="Rockwell" panose="02060603020205020403" pitchFamily="18" charset="0"/>
                <a:cs typeface="Aharoni" pitchFamily="2" charset="-79"/>
              </a:rPr>
              <a:t>II. ETAPES D’ELABORATION DE LA LOI</a:t>
            </a:r>
            <a:endParaRPr lang="fr-FR" sz="3200" b="1" dirty="0">
              <a:latin typeface="Rockwell" panose="02060603020205020403" pitchFamily="18" charset="0"/>
              <a:cs typeface="Aharoni" pitchFamily="2" charset="-79"/>
            </a:endParaRPr>
          </a:p>
        </p:txBody>
      </p:sp>
      <p:pic>
        <p:nvPicPr>
          <p:cNvPr id="6" name="Image 5" descr="armoirie_BF"/>
          <p:cNvPicPr/>
          <p:nvPr/>
        </p:nvPicPr>
        <p:blipFill>
          <a:blip r:embed="rId2" cstate="print"/>
          <a:srcRect/>
          <a:stretch>
            <a:fillRect/>
          </a:stretch>
        </p:blipFill>
        <p:spPr bwMode="auto">
          <a:xfrm>
            <a:off x="0" y="0"/>
            <a:ext cx="1174545" cy="1034876"/>
          </a:xfrm>
          <a:prstGeom prst="rect">
            <a:avLst/>
          </a:prstGeom>
          <a:noFill/>
          <a:ln w="9525">
            <a:noFill/>
            <a:miter lim="800000"/>
            <a:headEnd/>
            <a:tailEnd/>
          </a:ln>
        </p:spPr>
      </p:pic>
    </p:spTree>
    <p:extLst>
      <p:ext uri="{BB962C8B-B14F-4D97-AF65-F5344CB8AC3E}">
        <p14:creationId xmlns:p14="http://schemas.microsoft.com/office/powerpoint/2010/main" val="2762181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221" y="1034875"/>
            <a:ext cx="12107779" cy="5414051"/>
          </a:xfrm>
        </p:spPr>
        <p:txBody>
          <a:bodyPr/>
          <a:lstStyle/>
          <a:p>
            <a:pPr marL="0" indent="0" algn="just">
              <a:buNone/>
            </a:pPr>
            <a:r>
              <a:rPr lang="fr-FR" b="1" i="1" dirty="0" smtClean="0"/>
              <a:t>Juin 2017</a:t>
            </a:r>
            <a:r>
              <a:rPr lang="fr-FR" b="1" i="1" dirty="0"/>
              <a:t>: </a:t>
            </a:r>
            <a:r>
              <a:rPr lang="fr-FR" dirty="0"/>
              <a:t>atelier d’élaboration de l’avant-projet de loi. Il a regroupé les structures du MINEFID, du SGG-CM, du MCRP et du </a:t>
            </a:r>
            <a:r>
              <a:rPr lang="fr-FR" dirty="0" smtClean="0"/>
              <a:t>SP/PNDES</a:t>
            </a:r>
          </a:p>
          <a:p>
            <a:pPr marL="0" indent="0" algn="just">
              <a:buNone/>
            </a:pPr>
            <a:r>
              <a:rPr lang="fr-FR" b="1" dirty="0"/>
              <a:t>Septembre 2017</a:t>
            </a:r>
            <a:r>
              <a:rPr lang="fr-FR" dirty="0"/>
              <a:t>: atelier national de validation. Il a vu la participation des DGESS de Ministères ; de l’AMBF ; de l’ARBF ; du SP/PNDES ; du SP/CNDD ; SP/CPSA ; du SGG-CM ; des directions régionales de l’économie de la planification</a:t>
            </a:r>
            <a:r>
              <a:rPr lang="fr-FR" dirty="0" smtClean="0"/>
              <a:t>.</a:t>
            </a:r>
          </a:p>
          <a:p>
            <a:pPr marL="0" indent="0" algn="just">
              <a:buNone/>
            </a:pPr>
            <a:r>
              <a:rPr lang="fr-FR" b="1" i="1" dirty="0"/>
              <a:t>Décembre 2017: </a:t>
            </a:r>
            <a:r>
              <a:rPr lang="fr-FR" dirty="0"/>
              <a:t>Partage de l’avant-projet avec les PTF pour observations et avis</a:t>
            </a:r>
            <a:r>
              <a:rPr lang="fr-FR" dirty="0" smtClean="0"/>
              <a:t>.</a:t>
            </a:r>
          </a:p>
          <a:p>
            <a:pPr marL="0" indent="0" algn="just">
              <a:buNone/>
            </a:pPr>
            <a:r>
              <a:rPr lang="fr-FR" b="1" i="1" dirty="0" smtClean="0"/>
              <a:t>Février 2018</a:t>
            </a:r>
            <a:r>
              <a:rPr lang="fr-FR" dirty="0" smtClean="0"/>
              <a:t>:</a:t>
            </a:r>
            <a:r>
              <a:rPr lang="fr-FR" dirty="0"/>
              <a:t>rencontre avec les PTF pour prise en compte des amendements et suggestions</a:t>
            </a:r>
            <a:endParaRPr lang="fr-FR" dirty="0" smtClean="0"/>
          </a:p>
          <a:p>
            <a:pPr marL="0" indent="0" algn="just">
              <a:buNone/>
            </a:pPr>
            <a:r>
              <a:rPr lang="fr-FR" b="1" i="1" dirty="0" smtClean="0"/>
              <a:t>Mars 2018</a:t>
            </a:r>
            <a:r>
              <a:rPr lang="fr-FR" dirty="0" smtClean="0"/>
              <a:t>: Amendement </a:t>
            </a:r>
            <a:r>
              <a:rPr lang="fr-FR" dirty="0"/>
              <a:t>de l’avant –projet de loi par le </a:t>
            </a:r>
            <a:r>
              <a:rPr lang="fr-FR" dirty="0" smtClean="0"/>
              <a:t>COTEVAL</a:t>
            </a:r>
          </a:p>
          <a:p>
            <a:pPr marL="0" indent="0" algn="just">
              <a:buNone/>
            </a:pPr>
            <a:r>
              <a:rPr lang="fr-FR" dirty="0" smtClean="0"/>
              <a:t>                      Passage devant la commission des finances et du budget</a:t>
            </a:r>
          </a:p>
          <a:p>
            <a:pPr marL="0" indent="0" algn="just">
              <a:buNone/>
            </a:pPr>
            <a:r>
              <a:rPr lang="fr-FR" b="1" dirty="0"/>
              <a:t>11 avril 2018 </a:t>
            </a:r>
            <a:r>
              <a:rPr lang="fr-FR" dirty="0" smtClean="0"/>
              <a:t>: adoption en Conseil </a:t>
            </a:r>
            <a:r>
              <a:rPr lang="fr-FR" dirty="0"/>
              <a:t>des ministres </a:t>
            </a:r>
            <a:endParaRPr lang="fr-FR" dirty="0" smtClean="0"/>
          </a:p>
          <a:p>
            <a:pPr marL="0" indent="0" algn="just">
              <a:buNone/>
            </a:pPr>
            <a:r>
              <a:rPr lang="fr-FR" dirty="0"/>
              <a:t> </a:t>
            </a:r>
            <a:r>
              <a:rPr lang="fr-FR" b="1" i="1" dirty="0" smtClean="0"/>
              <a:t>27 juillet 2018 </a:t>
            </a:r>
            <a:r>
              <a:rPr lang="fr-FR" dirty="0" smtClean="0"/>
              <a:t>:  Adoption de la loi à l’Assemblée Nationale</a:t>
            </a:r>
          </a:p>
          <a:p>
            <a:pPr marL="0" indent="0" algn="just">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3555F707-FD3B-466A-B09D-8BE57FEBA97B}" type="slidenum">
              <a:rPr lang="fr-FR" altLang="fr-FR" smtClean="0"/>
              <a:pPr/>
              <a:t>9</a:t>
            </a:fld>
            <a:endParaRPr lang="fr-FR" altLang="fr-FR" dirty="0"/>
          </a:p>
        </p:txBody>
      </p:sp>
      <p:sp>
        <p:nvSpPr>
          <p:cNvPr id="5" name="Titre 4"/>
          <p:cNvSpPr>
            <a:spLocks noGrp="1"/>
          </p:cNvSpPr>
          <p:nvPr>
            <p:ph type="title"/>
          </p:nvPr>
        </p:nvSpPr>
        <p:spPr>
          <a:xfrm>
            <a:off x="0" y="0"/>
            <a:ext cx="12192000" cy="1034876"/>
          </a:xfrm>
          <a:prstGeom prst="roundRect">
            <a:avLst/>
          </a:prstGeom>
          <a:solidFill>
            <a:schemeClr val="accent6">
              <a:lumMod val="75000"/>
            </a:schemeClr>
          </a:solidFill>
        </p:spPr>
        <p:style>
          <a:lnRef idx="0">
            <a:schemeClr val="accent3"/>
          </a:lnRef>
          <a:fillRef idx="3">
            <a:schemeClr val="accent3"/>
          </a:fillRef>
          <a:effectRef idx="3">
            <a:schemeClr val="accent3"/>
          </a:effectRef>
          <a:fontRef idx="minor">
            <a:schemeClr val="lt1"/>
          </a:fontRef>
        </p:style>
        <p:txBody>
          <a:bodyPr anchor="ctr"/>
          <a:lstStyle/>
          <a:p>
            <a:pPr algn="ctr"/>
            <a:r>
              <a:rPr lang="fr-FR" sz="3200" b="1" dirty="0" smtClean="0">
                <a:latin typeface="Rockwell" panose="02060603020205020403" pitchFamily="18" charset="0"/>
                <a:cs typeface="Aharoni" pitchFamily="2" charset="-79"/>
              </a:rPr>
              <a:t>II. ETAPES D’ELABORATION DE LA LOI</a:t>
            </a:r>
            <a:endParaRPr lang="fr-FR" sz="3200" b="1" dirty="0">
              <a:latin typeface="Rockwell" panose="02060603020205020403" pitchFamily="18" charset="0"/>
              <a:cs typeface="Aharoni" pitchFamily="2" charset="-79"/>
            </a:endParaRPr>
          </a:p>
        </p:txBody>
      </p:sp>
      <p:pic>
        <p:nvPicPr>
          <p:cNvPr id="6" name="Image 5" descr="armoirie_BF"/>
          <p:cNvPicPr/>
          <p:nvPr/>
        </p:nvPicPr>
        <p:blipFill>
          <a:blip r:embed="rId2" cstate="print"/>
          <a:srcRect/>
          <a:stretch>
            <a:fillRect/>
          </a:stretch>
        </p:blipFill>
        <p:spPr bwMode="auto">
          <a:xfrm>
            <a:off x="0" y="0"/>
            <a:ext cx="1174545" cy="1034876"/>
          </a:xfrm>
          <a:prstGeom prst="rect">
            <a:avLst/>
          </a:prstGeom>
          <a:noFill/>
          <a:ln w="9525">
            <a:noFill/>
            <a:miter lim="800000"/>
            <a:headEnd/>
            <a:tailEnd/>
          </a:ln>
        </p:spPr>
      </p:pic>
    </p:spTree>
    <p:extLst>
      <p:ext uri="{BB962C8B-B14F-4D97-AF65-F5344CB8AC3E}">
        <p14:creationId xmlns:p14="http://schemas.microsoft.com/office/powerpoint/2010/main" val="31181296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11327</TotalTime>
  <Words>2084</Words>
  <Application>Microsoft Office PowerPoint</Application>
  <PresentationFormat>Personnalisé</PresentationFormat>
  <Paragraphs>193</Paragraphs>
  <Slides>22</Slides>
  <Notes>4</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ARCHITECTURE DE LA PLANIFICATION SELON LA LOI SUR LE PILOTAGE ET LA GESTION DU DEVELOPPEMENT</vt:lpstr>
      <vt:lpstr>Présentation PowerPoint</vt:lpstr>
      <vt:lpstr>Présentation PowerPoint</vt:lpstr>
      <vt:lpstr>Présentation PowerPoint</vt:lpstr>
      <vt:lpstr>Présentation PowerPoint</vt:lpstr>
      <vt:lpstr>Présentation PowerPoint</vt:lpstr>
      <vt:lpstr>Présentation PowerPoint</vt:lpstr>
      <vt:lpstr>II. ETAPES D’ELABORATION DE LA LOI</vt:lpstr>
      <vt:lpstr>II. ETAPES D’ELABORATION DE LA LOI</vt:lpstr>
      <vt:lpstr>III. LE CONTENU DE LA LOI</vt:lpstr>
      <vt:lpstr>III. LE CONTENU DE LA LOI</vt:lpstr>
      <vt:lpstr>III. LE CONTENU DE LA LOI</vt:lpstr>
      <vt:lpstr>III-1. ETUDES EXPLORATOIRES</vt:lpstr>
      <vt:lpstr>III-1. ETUDES EXPLORATOIRES</vt:lpstr>
      <vt:lpstr>III-2. LA PLANIFICATION STRATEGIQUE</vt:lpstr>
      <vt:lpstr>III-2. LA PLANIFICATION STRATEGIQUE</vt:lpstr>
      <vt:lpstr>III. LA PLANIFICATION STRATEGIQUE</vt:lpstr>
      <vt:lpstr>III-3. LA PLANIFICATION OPERATIONNELLE</vt:lpstr>
      <vt:lpstr>III-3. LA PLANIFICATION OPERATIONNELLE</vt:lpstr>
      <vt:lpstr>CONCLUSION </vt:lpstr>
      <vt:lpstr>Présentation PowerPoint</vt:lpstr>
      <vt:lpstr>Présentation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AMBF PNDES 2016-2020</dc:title>
  <dc:subject>Plan National de Développement Economique et Social</dc:subject>
  <dc:creator>Bouba</dc:creator>
  <cp:lastModifiedBy>t</cp:lastModifiedBy>
  <cp:revision>694</cp:revision>
  <dcterms:created xsi:type="dcterms:W3CDTF">2016-02-25T09:45:03Z</dcterms:created>
  <dcterms:modified xsi:type="dcterms:W3CDTF">2019-07-08T15:36:00Z</dcterms:modified>
</cp:coreProperties>
</file>