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3" r:id="rId4"/>
    <p:sldId id="269" r:id="rId5"/>
    <p:sldId id="277" r:id="rId6"/>
    <p:sldId id="261" r:id="rId7"/>
    <p:sldId id="279" r:id="rId8"/>
    <p:sldId id="280" r:id="rId9"/>
    <p:sldId id="272" r:id="rId10"/>
    <p:sldId id="270" r:id="rId11"/>
    <p:sldId id="274" r:id="rId12"/>
    <p:sldId id="265" r:id="rId13"/>
    <p:sldId id="278" r:id="rId14"/>
    <p:sldId id="26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varScale="1">
        <p:scale>
          <a:sx n="70" d="100"/>
          <a:sy n="70" d="100"/>
        </p:scale>
        <p:origin x="-193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FFF5E7F8-DE7B-468B-A163-BC9DA397A477}" type="datetimeFigureOut">
              <a:rPr lang="fr-FR" smtClean="0"/>
              <a:t>08/07/2019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290816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FF5E7F8-DE7B-468B-A163-BC9DA397A477}" type="datetimeFigureOut">
              <a:rPr lang="fr-FR" smtClean="0"/>
              <a:t>08/07/2019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98262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FF5E7F8-DE7B-468B-A163-BC9DA397A477}" type="datetimeFigureOut">
              <a:rPr lang="fr-FR" smtClean="0"/>
              <a:t>08/07/2019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309087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FF5E7F8-DE7B-468B-A163-BC9DA397A477}" type="datetimeFigureOut">
              <a:rPr lang="fr-FR" smtClean="0"/>
              <a:t>08/07/2019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391252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FF5E7F8-DE7B-468B-A163-BC9DA397A477}" type="datetimeFigureOut">
              <a:rPr lang="fr-FR" smtClean="0"/>
              <a:t>08/07/2019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3672275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FF5E7F8-DE7B-468B-A163-BC9DA397A477}" type="datetimeFigureOut">
              <a:rPr lang="fr-FR" smtClean="0"/>
              <a:t>08/07/2019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166554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FF5E7F8-DE7B-468B-A163-BC9DA397A477}" type="datetimeFigureOut">
              <a:rPr lang="fr-FR" smtClean="0"/>
              <a:t>08/07/2019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86326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FF5E7F8-DE7B-468B-A163-BC9DA397A477}" type="datetimeFigureOut">
              <a:rPr lang="fr-FR" smtClean="0"/>
              <a:t>08/07/2019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428170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5E7F8-DE7B-468B-A163-BC9DA397A477}" type="datetimeFigureOut">
              <a:rPr lang="fr-FR" smtClean="0"/>
              <a:t>08/07/2019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136260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FF5E7F8-DE7B-468B-A163-BC9DA397A477}" type="datetimeFigureOut">
              <a:rPr lang="fr-FR" smtClean="0"/>
              <a:t>08/07/2019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270860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FF5E7F8-DE7B-468B-A163-BC9DA397A477}" type="datetimeFigureOut">
              <a:rPr lang="fr-FR" smtClean="0"/>
              <a:t>08/07/2019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BFDE5E1-AD89-4BB0-AD6E-5A423C084C97}" type="slidenum">
              <a:rPr lang="fr-FR" smtClean="0"/>
              <a:t>‹N°›</a:t>
            </a:fld>
            <a:endParaRPr lang="fr-FR"/>
          </a:p>
        </p:txBody>
      </p:sp>
    </p:spTree>
    <p:extLst>
      <p:ext uri="{BB962C8B-B14F-4D97-AF65-F5344CB8AC3E}">
        <p14:creationId xmlns:p14="http://schemas.microsoft.com/office/powerpoint/2010/main" val="266657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5E7F8-DE7B-468B-A163-BC9DA397A477}" type="datetimeFigureOut">
              <a:rPr lang="fr-FR" smtClean="0"/>
              <a:t>08/07/2019</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DE5E1-AD89-4BB0-AD6E-5A423C084C97}" type="slidenum">
              <a:rPr lang="fr-FR" smtClean="0"/>
              <a:t>‹N°›</a:t>
            </a:fld>
            <a:endParaRPr lang="fr-FR"/>
          </a:p>
        </p:txBody>
      </p:sp>
    </p:spTree>
    <p:extLst>
      <p:ext uri="{BB962C8B-B14F-4D97-AF65-F5344CB8AC3E}">
        <p14:creationId xmlns:p14="http://schemas.microsoft.com/office/powerpoint/2010/main" val="4277149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43000" y="2973433"/>
            <a:ext cx="6858000" cy="2800350"/>
          </a:xfrm>
        </p:spPr>
        <p:txBody>
          <a:bodyPr>
            <a:normAutofit/>
          </a:bodyPr>
          <a:lstStyle/>
          <a:p>
            <a:endParaRPr lang="fr-FR" b="1" dirty="0" smtClean="0">
              <a:latin typeface="Century Gothic" panose="020B0502020202020204" pitchFamily="34" charset="0"/>
            </a:endParaRPr>
          </a:p>
          <a:p>
            <a:endParaRPr lang="fr-FR" b="1" dirty="0">
              <a:latin typeface="Century Gothic" panose="020B0502020202020204" pitchFamily="34" charset="0"/>
            </a:endParaRPr>
          </a:p>
          <a:p>
            <a:r>
              <a:rPr lang="fr-FR" b="1" dirty="0" smtClean="0">
                <a:latin typeface="Century Gothic" panose="020B0502020202020204" pitchFamily="34" charset="0"/>
              </a:rPr>
              <a:t>Aperçu sur quelques concepts clés de la gestion axée sur les résultats </a:t>
            </a:r>
            <a:endParaRPr lang="fr-FR" b="1" dirty="0">
              <a:latin typeface="Century Gothic" panose="020B0502020202020204" pitchFamily="34" charset="0"/>
            </a:endParaRPr>
          </a:p>
        </p:txBody>
      </p:sp>
      <p:pic>
        <p:nvPicPr>
          <p:cNvPr id="4" name="Image 3" descr="C:\Users\Daouda SINWINDE\AppData\Local\Microsoft\Windows\INetCache\Content.Word\armoirie-bon.png"/>
          <p:cNvPicPr/>
          <p:nvPr/>
        </p:nvPicPr>
        <p:blipFill>
          <a:blip r:embed="rId2">
            <a:extLst>
              <a:ext uri="{28A0092B-C50C-407E-A947-70E740481C1C}">
                <a14:useLocalDpi xmlns:a14="http://schemas.microsoft.com/office/drawing/2010/main" val="0"/>
              </a:ext>
            </a:extLst>
          </a:blip>
          <a:srcRect/>
          <a:stretch>
            <a:fillRect/>
          </a:stretch>
        </p:blipFill>
        <p:spPr bwMode="auto">
          <a:xfrm>
            <a:off x="723049" y="1013052"/>
            <a:ext cx="1035844" cy="1185863"/>
          </a:xfrm>
          <a:prstGeom prst="rect">
            <a:avLst/>
          </a:prstGeom>
          <a:noFill/>
          <a:ln>
            <a:noFill/>
          </a:ln>
        </p:spPr>
      </p:pic>
      <p:pic>
        <p:nvPicPr>
          <p:cNvPr id="5" name="Image 4" descr="C:\Users\Lenovo\Documents\SaveSIRI\MesDocuments\dispositif_pndes\Revue_PNDES_2018\Redaction\Prospectus\Logo_PNDES\logo_pndes_corrigé.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6608" y="1013052"/>
            <a:ext cx="4317683" cy="1764983"/>
          </a:xfrm>
          <a:prstGeom prst="rect">
            <a:avLst/>
          </a:prstGeom>
          <a:noFill/>
          <a:ln>
            <a:noFill/>
          </a:ln>
        </p:spPr>
      </p:pic>
    </p:spTree>
    <p:extLst>
      <p:ext uri="{BB962C8B-B14F-4D97-AF65-F5344CB8AC3E}">
        <p14:creationId xmlns:p14="http://schemas.microsoft.com/office/powerpoint/2010/main" val="1429977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5408" y="122830"/>
            <a:ext cx="7886700" cy="666839"/>
          </a:xfrm>
        </p:spPr>
        <p:txBody>
          <a:bodyPr>
            <a:normAutofit fontScale="90000"/>
          </a:bodyPr>
          <a:lstStyle/>
          <a:p>
            <a:pPr algn="ctr"/>
            <a:r>
              <a:rPr lang="fr-FR" b="1" dirty="0"/>
              <a:t>Concepts </a:t>
            </a:r>
            <a:r>
              <a:rPr lang="fr-FR" b="1" dirty="0" smtClean="0"/>
              <a:t>clés</a:t>
            </a:r>
            <a:endParaRPr lang="fr-FR" dirty="0"/>
          </a:p>
        </p:txBody>
      </p:sp>
      <p:sp>
        <p:nvSpPr>
          <p:cNvPr id="3" name="Espace réservé du contenu 2"/>
          <p:cNvSpPr>
            <a:spLocks noGrp="1"/>
          </p:cNvSpPr>
          <p:nvPr>
            <p:ph idx="1"/>
          </p:nvPr>
        </p:nvSpPr>
        <p:spPr>
          <a:xfrm>
            <a:off x="235131" y="723332"/>
            <a:ext cx="8634549" cy="5912600"/>
          </a:xfrm>
        </p:spPr>
        <p:txBody>
          <a:bodyPr>
            <a:normAutofit/>
          </a:bodyPr>
          <a:lstStyle/>
          <a:p>
            <a:pPr marL="0" indent="0" algn="just">
              <a:buNone/>
            </a:pPr>
            <a:r>
              <a:rPr lang="fr-FR" sz="2200" b="1" dirty="0">
                <a:latin typeface="Century Gothic" panose="020B0502020202020204" pitchFamily="34" charset="0"/>
              </a:rPr>
              <a:t>Qu’est ce qu’un résultat ? </a:t>
            </a:r>
            <a:endParaRPr lang="fr-FR" sz="2200" b="1" dirty="0" smtClean="0">
              <a:latin typeface="Century Gothic" panose="020B0502020202020204" pitchFamily="34" charset="0"/>
            </a:endParaRPr>
          </a:p>
          <a:p>
            <a:pPr marL="0" indent="0" algn="just">
              <a:buNone/>
            </a:pPr>
            <a:r>
              <a:rPr lang="fr-FR" altLang="fr-FR" sz="2200" dirty="0" smtClean="0">
                <a:latin typeface="Century Gothic" panose="020B0502020202020204" pitchFamily="34" charset="0"/>
                <a:cs typeface="Tahoma" panose="020B0604030504040204" pitchFamily="34" charset="0"/>
              </a:rPr>
              <a:t>Un </a:t>
            </a:r>
            <a:r>
              <a:rPr lang="fr-FR" altLang="fr-FR" sz="2200" dirty="0">
                <a:latin typeface="Century Gothic" panose="020B0502020202020204" pitchFamily="34" charset="0"/>
                <a:cs typeface="Tahoma" panose="020B0604030504040204" pitchFamily="34" charset="0"/>
              </a:rPr>
              <a:t>changement </a:t>
            </a:r>
            <a:r>
              <a:rPr lang="fr-FR" altLang="fr-FR" sz="2200" dirty="0" smtClean="0">
                <a:latin typeface="Century Gothic" panose="020B0502020202020204" pitchFamily="34" charset="0"/>
                <a:cs typeface="Tahoma" panose="020B0604030504040204" pitchFamily="34" charset="0"/>
              </a:rPr>
              <a:t>d’un état ou d’une condition </a:t>
            </a:r>
            <a:r>
              <a:rPr lang="fr-FR" sz="2200" dirty="0" smtClean="0">
                <a:latin typeface="Century Gothic" panose="020B0502020202020204" pitchFamily="34" charset="0"/>
              </a:rPr>
              <a:t>mesurable </a:t>
            </a:r>
            <a:r>
              <a:rPr lang="fr-FR" altLang="fr-FR" sz="2200" dirty="0" smtClean="0">
                <a:latin typeface="Century Gothic" panose="020B0502020202020204" pitchFamily="34" charset="0"/>
                <a:cs typeface="Tahoma" panose="020B0604030504040204" pitchFamily="34" charset="0"/>
              </a:rPr>
              <a:t>sur </a:t>
            </a:r>
            <a:r>
              <a:rPr lang="fr-FR" altLang="fr-FR" sz="2200" dirty="0">
                <a:latin typeface="Century Gothic" panose="020B0502020202020204" pitchFamily="34" charset="0"/>
                <a:cs typeface="Tahoma" panose="020B0604030504040204" pitchFamily="34" charset="0"/>
              </a:rPr>
              <a:t>les bénéficiaires qui découle (de cause à effet) de l’utilisation des produits et services </a:t>
            </a:r>
            <a:r>
              <a:rPr lang="fr-FR" altLang="fr-FR" sz="2200" dirty="0" smtClean="0">
                <a:latin typeface="Century Gothic" panose="020B0502020202020204" pitchFamily="34" charset="0"/>
                <a:cs typeface="Tahoma" panose="020B0604030504040204" pitchFamily="34" charset="0"/>
              </a:rPr>
              <a:t>rendus. </a:t>
            </a:r>
            <a:endParaRPr lang="fr-FR" sz="2200" dirty="0" smtClean="0">
              <a:latin typeface="Century Gothic" panose="020B0502020202020204" pitchFamily="34" charset="0"/>
            </a:endParaRPr>
          </a:p>
          <a:p>
            <a:pPr marL="0" indent="0" algn="just">
              <a:buNone/>
            </a:pPr>
            <a:endParaRPr lang="fr-FR" sz="2200" dirty="0" smtClean="0">
              <a:latin typeface="Century Gothic" panose="020B0502020202020204" pitchFamily="34" charset="0"/>
            </a:endParaRPr>
          </a:p>
          <a:p>
            <a:pPr marL="0" indent="0" algn="just">
              <a:buNone/>
            </a:pPr>
            <a:r>
              <a:rPr lang="fr-FR" sz="2200" dirty="0" smtClean="0">
                <a:latin typeface="Century Gothic" panose="020B0502020202020204" pitchFamily="34" charset="0"/>
              </a:rPr>
              <a:t>Trois </a:t>
            </a:r>
            <a:r>
              <a:rPr lang="fr-FR" sz="2200" dirty="0">
                <a:latin typeface="Century Gothic" panose="020B0502020202020204" pitchFamily="34" charset="0"/>
              </a:rPr>
              <a:t>niveaux de résultat: </a:t>
            </a:r>
            <a:endParaRPr lang="fr-FR" sz="2200" dirty="0" smtClean="0">
              <a:latin typeface="Century Gothic" panose="020B0502020202020204" pitchFamily="34" charset="0"/>
            </a:endParaRPr>
          </a:p>
          <a:p>
            <a:pPr algn="just"/>
            <a:r>
              <a:rPr lang="fr-FR" sz="2200" dirty="0" smtClean="0">
                <a:latin typeface="Century Gothic" panose="020B0502020202020204" pitchFamily="34" charset="0"/>
              </a:rPr>
              <a:t>Extrant/produit </a:t>
            </a:r>
          </a:p>
          <a:p>
            <a:pPr algn="just"/>
            <a:r>
              <a:rPr lang="fr-FR" sz="2200" dirty="0" smtClean="0">
                <a:latin typeface="Century Gothic" panose="020B0502020202020204" pitchFamily="34" charset="0"/>
              </a:rPr>
              <a:t>Effet </a:t>
            </a:r>
          </a:p>
          <a:p>
            <a:pPr algn="just"/>
            <a:r>
              <a:rPr lang="fr-FR" sz="2200" dirty="0" smtClean="0">
                <a:latin typeface="Century Gothic" panose="020B0502020202020204" pitchFamily="34" charset="0"/>
              </a:rPr>
              <a:t>Impact</a:t>
            </a:r>
          </a:p>
          <a:p>
            <a:pPr marL="0" indent="0" algn="just">
              <a:buNone/>
            </a:pPr>
            <a:endParaRPr lang="fr-FR" sz="1200" dirty="0" smtClean="0">
              <a:latin typeface="Century Gothic" panose="020B0502020202020204" pitchFamily="34" charset="0"/>
            </a:endParaRPr>
          </a:p>
          <a:p>
            <a:pPr marL="0" indent="0" algn="just">
              <a:buNone/>
            </a:pPr>
            <a:r>
              <a:rPr lang="fr-FR" sz="2200" b="1" dirty="0" smtClean="0">
                <a:latin typeface="Century Gothic" panose="020B0502020202020204" pitchFamily="34" charset="0"/>
              </a:rPr>
              <a:t>Chaine de résultats</a:t>
            </a:r>
            <a:r>
              <a:rPr lang="fr-FR" sz="2200" dirty="0">
                <a:latin typeface="Century Gothic" panose="020B0502020202020204" pitchFamily="34" charset="0"/>
              </a:rPr>
              <a:t> </a:t>
            </a:r>
            <a:r>
              <a:rPr lang="fr-FR" sz="2200" dirty="0" smtClean="0">
                <a:latin typeface="Century Gothic" panose="020B0502020202020204" pitchFamily="34" charset="0"/>
              </a:rPr>
              <a:t>montre </a:t>
            </a:r>
            <a:r>
              <a:rPr lang="fr-FR" sz="2200" dirty="0">
                <a:latin typeface="Century Gothic" panose="020B0502020202020204" pitchFamily="34" charset="0"/>
              </a:rPr>
              <a:t>les liens logiques entre les activités et les divers niveaux de résultats susceptibles d’être réalisés pendant une certaine période, sur la base d’une théorie de la manière dont cela se fera, si les hypothèses sont valables et que les risques ne se matérialisent </a:t>
            </a:r>
            <a:r>
              <a:rPr lang="fr-FR" sz="2200" dirty="0" smtClean="0">
                <a:latin typeface="Century Gothic" panose="020B0502020202020204" pitchFamily="34" charset="0"/>
              </a:rPr>
              <a:t>pas.</a:t>
            </a:r>
            <a:endParaRPr lang="fr-FR" sz="2200" dirty="0">
              <a:latin typeface="Century Gothic" panose="020B0502020202020204" pitchFamily="34" charset="0"/>
            </a:endParaRPr>
          </a:p>
        </p:txBody>
      </p:sp>
    </p:spTree>
    <p:extLst>
      <p:ext uri="{BB962C8B-B14F-4D97-AF65-F5344CB8AC3E}">
        <p14:creationId xmlns:p14="http://schemas.microsoft.com/office/powerpoint/2010/main" val="3831499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56120"/>
            <a:ext cx="7886700" cy="653777"/>
          </a:xfrm>
        </p:spPr>
        <p:txBody>
          <a:bodyPr>
            <a:normAutofit fontScale="90000"/>
          </a:bodyPr>
          <a:lstStyle/>
          <a:p>
            <a:pPr algn="ctr"/>
            <a:r>
              <a:rPr lang="fr-FR" b="1" dirty="0"/>
              <a:t>Concepts clés de changement</a:t>
            </a:r>
            <a:endParaRPr lang="fr-FR" dirty="0"/>
          </a:p>
        </p:txBody>
      </p:sp>
      <p:sp>
        <p:nvSpPr>
          <p:cNvPr id="3" name="Espace réservé du contenu 2"/>
          <p:cNvSpPr>
            <a:spLocks noGrp="1"/>
          </p:cNvSpPr>
          <p:nvPr>
            <p:ph idx="1"/>
          </p:nvPr>
        </p:nvSpPr>
        <p:spPr>
          <a:xfrm>
            <a:off x="248194" y="809897"/>
            <a:ext cx="8647612" cy="5708469"/>
          </a:xfrm>
        </p:spPr>
        <p:txBody>
          <a:bodyPr>
            <a:normAutofit fontScale="92500" lnSpcReduction="10000"/>
          </a:bodyPr>
          <a:lstStyle/>
          <a:p>
            <a:pPr marL="0" indent="0" algn="just">
              <a:buNone/>
            </a:pPr>
            <a:r>
              <a:rPr lang="fr-FR" sz="2400" b="1" dirty="0" smtClean="0">
                <a:latin typeface="Century Gothic" panose="020B0502020202020204" pitchFamily="34" charset="0"/>
              </a:rPr>
              <a:t>Impact</a:t>
            </a:r>
            <a:r>
              <a:rPr lang="fr-FR" sz="2400" b="1" dirty="0">
                <a:latin typeface="Century Gothic" panose="020B0502020202020204" pitchFamily="34" charset="0"/>
              </a:rPr>
              <a:t>:</a:t>
            </a:r>
            <a:r>
              <a:rPr lang="fr-FR" sz="2400" b="1" dirty="0" smtClean="0">
                <a:latin typeface="Century Gothic" panose="020B0502020202020204" pitchFamily="34" charset="0"/>
              </a:rPr>
              <a:t> </a:t>
            </a:r>
            <a:r>
              <a:rPr lang="fr-FR" sz="2400" dirty="0" smtClean="0">
                <a:latin typeface="Century Gothic" panose="020B0502020202020204" pitchFamily="34" charset="0"/>
              </a:rPr>
              <a:t>les c</a:t>
            </a:r>
            <a:r>
              <a:rPr lang="fr-FR" sz="2200" dirty="0" smtClean="0">
                <a:latin typeface="Century Gothic" panose="020B0502020202020204" pitchFamily="34" charset="0"/>
              </a:rPr>
              <a:t>hangements </a:t>
            </a:r>
            <a:r>
              <a:rPr lang="fr-FR" sz="2200" dirty="0" smtClean="0">
                <a:latin typeface="Century Gothic" panose="020B0502020202020204" pitchFamily="34" charset="0"/>
              </a:rPr>
              <a:t>prévu </a:t>
            </a:r>
            <a:r>
              <a:rPr lang="fr-FR" sz="2200" dirty="0">
                <a:latin typeface="Century Gothic" panose="020B0502020202020204" pitchFamily="34" charset="0"/>
              </a:rPr>
              <a:t>ou non, </a:t>
            </a:r>
            <a:r>
              <a:rPr lang="fr-FR" sz="2200" dirty="0" smtClean="0">
                <a:latin typeface="Century Gothic" panose="020B0502020202020204" pitchFamily="34" charset="0"/>
              </a:rPr>
              <a:t>constaté </a:t>
            </a:r>
            <a:r>
              <a:rPr lang="fr-FR" sz="2200" dirty="0">
                <a:latin typeface="Century Gothic" panose="020B0502020202020204" pitchFamily="34" charset="0"/>
              </a:rPr>
              <a:t>sur </a:t>
            </a:r>
            <a:r>
              <a:rPr lang="fr-FR" sz="2200" dirty="0" smtClean="0">
                <a:latin typeface="Century Gothic" panose="020B0502020202020204" pitchFamily="34" charset="0"/>
              </a:rPr>
              <a:t>l’état, </a:t>
            </a:r>
            <a:r>
              <a:rPr lang="fr-FR" sz="2200" dirty="0">
                <a:latin typeface="Century Gothic" panose="020B0502020202020204" pitchFamily="34" charset="0"/>
              </a:rPr>
              <a:t>les conditions de vie des bénéficiaires tels que perçu au moment des </a:t>
            </a:r>
            <a:r>
              <a:rPr lang="fr-FR" sz="2200" dirty="0" smtClean="0">
                <a:latin typeface="Century Gothic" panose="020B0502020202020204" pitchFamily="34" charset="0"/>
              </a:rPr>
              <a:t>évaluations. Ils sont les conséquences logiques de l’atteinte d’un ensemble d’effets. </a:t>
            </a:r>
            <a:r>
              <a:rPr lang="fr-FR" sz="2200" i="1" dirty="0" smtClean="0">
                <a:latin typeface="Century Gothic" panose="020B0502020202020204" pitchFamily="34" charset="0"/>
              </a:rPr>
              <a:t>Exemple: la santé des populations s’est améliorée.</a:t>
            </a:r>
            <a:endParaRPr lang="fr-FR" sz="2200" b="1" i="1" dirty="0" smtClean="0">
              <a:solidFill>
                <a:srgbClr val="C00000"/>
              </a:solidFill>
              <a:latin typeface="Century Gothic" panose="020B0502020202020204" pitchFamily="34" charset="0"/>
            </a:endParaRPr>
          </a:p>
          <a:p>
            <a:pPr marL="0" indent="0" algn="just">
              <a:buNone/>
            </a:pPr>
            <a:endParaRPr lang="fr-FR" sz="1600" b="1" dirty="0">
              <a:latin typeface="Century Gothic" panose="020B0502020202020204" pitchFamily="34" charset="0"/>
            </a:endParaRPr>
          </a:p>
          <a:p>
            <a:pPr marL="0" indent="0" algn="just">
              <a:buNone/>
            </a:pPr>
            <a:r>
              <a:rPr lang="fr-FR" sz="2400" b="1" dirty="0" smtClean="0">
                <a:latin typeface="Century Gothic" panose="020B0502020202020204" pitchFamily="34" charset="0"/>
              </a:rPr>
              <a:t>Effets:</a:t>
            </a:r>
            <a:r>
              <a:rPr lang="fr-FR" sz="2400" dirty="0" smtClean="0">
                <a:latin typeface="Century Gothic" panose="020B0502020202020204" pitchFamily="34" charset="0"/>
              </a:rPr>
              <a:t> changements observables sur les comportements, attitudes et pratiques des bénéficiaires. Ce sont les conséquences </a:t>
            </a:r>
            <a:r>
              <a:rPr lang="fr-FR" sz="2400" dirty="0" smtClean="0">
                <a:latin typeface="Century Gothic" panose="020B0502020202020204" pitchFamily="34" charset="0"/>
              </a:rPr>
              <a:t>immédiates </a:t>
            </a:r>
            <a:r>
              <a:rPr lang="fr-FR" sz="2400" dirty="0" smtClean="0">
                <a:latin typeface="Century Gothic" panose="020B0502020202020204" pitchFamily="34" charset="0"/>
              </a:rPr>
              <a:t>de la réalisation d’un ou de plusieurs produits</a:t>
            </a:r>
            <a:r>
              <a:rPr lang="fr-FR" sz="2400" b="1" dirty="0" smtClean="0">
                <a:solidFill>
                  <a:srgbClr val="C00000"/>
                </a:solidFill>
                <a:latin typeface="Century Gothic" panose="020B0502020202020204" pitchFamily="34" charset="0"/>
              </a:rPr>
              <a:t>. </a:t>
            </a:r>
            <a:r>
              <a:rPr lang="fr-FR" sz="2400" i="1" dirty="0" smtClean="0">
                <a:latin typeface="Century Gothic" panose="020B0502020202020204" pitchFamily="34" charset="0"/>
              </a:rPr>
              <a:t>Exemple: les population ont accès  et utilisent l’eau potable</a:t>
            </a:r>
            <a:endParaRPr lang="fr-FR" sz="2400" i="1" dirty="0">
              <a:solidFill>
                <a:srgbClr val="C00000"/>
              </a:solidFill>
              <a:latin typeface="Century Gothic" panose="020B0502020202020204" pitchFamily="34" charset="0"/>
            </a:endParaRPr>
          </a:p>
          <a:p>
            <a:pPr marL="0" indent="0" algn="just">
              <a:buNone/>
            </a:pPr>
            <a:endParaRPr lang="fr-FR" sz="1600" b="1" dirty="0">
              <a:latin typeface="Century Gothic" panose="020B0502020202020204" pitchFamily="34" charset="0"/>
            </a:endParaRPr>
          </a:p>
          <a:p>
            <a:pPr marL="0" indent="0">
              <a:buNone/>
            </a:pPr>
            <a:r>
              <a:rPr lang="fr-FR" sz="2200" b="1" dirty="0" smtClean="0">
                <a:latin typeface="Century Gothic" panose="020B0502020202020204" pitchFamily="34" charset="0"/>
              </a:rPr>
              <a:t>Produits/extrants</a:t>
            </a:r>
            <a:r>
              <a:rPr lang="fr-FR" sz="2200" dirty="0" smtClean="0">
                <a:latin typeface="Century Gothic" panose="020B0502020202020204" pitchFamily="34" charset="0"/>
              </a:rPr>
              <a:t>: produits ou services provenant directement de la réalisation des activités </a:t>
            </a:r>
            <a:r>
              <a:rPr lang="fr-FR" sz="2200" b="1" dirty="0" smtClean="0">
                <a:solidFill>
                  <a:srgbClr val="C00000"/>
                </a:solidFill>
                <a:latin typeface="Century Gothic" panose="020B0502020202020204" pitchFamily="34" charset="0"/>
              </a:rPr>
              <a:t>(on peut utiliser le produit ou le service). </a:t>
            </a:r>
            <a:r>
              <a:rPr lang="fr-FR" sz="2200" i="1" dirty="0" smtClean="0">
                <a:latin typeface="Century Gothic" panose="020B0502020202020204" pitchFamily="34" charset="0"/>
              </a:rPr>
              <a:t>Exemple:  1000 forages fonctionnels sont mis à la disposition de la population.</a:t>
            </a:r>
          </a:p>
          <a:p>
            <a:pPr marL="0" indent="0" algn="just">
              <a:buNone/>
            </a:pPr>
            <a:endParaRPr lang="fr-FR" sz="1500" dirty="0" smtClean="0"/>
          </a:p>
          <a:p>
            <a:pPr marL="0" indent="0" algn="just">
              <a:buNone/>
            </a:pPr>
            <a:r>
              <a:rPr lang="fr-FR" sz="2200" b="1" dirty="0" smtClean="0">
                <a:latin typeface="Century Gothic" panose="020B0502020202020204" pitchFamily="34" charset="0"/>
              </a:rPr>
              <a:t>Activités</a:t>
            </a:r>
            <a:r>
              <a:rPr lang="fr-FR" sz="2200" dirty="0">
                <a:latin typeface="Century Gothic" panose="020B0502020202020204" pitchFamily="34" charset="0"/>
              </a:rPr>
              <a:t>: </a:t>
            </a:r>
            <a:r>
              <a:rPr lang="fr-FR" sz="2200" dirty="0" smtClean="0">
                <a:latin typeface="Century Gothic" panose="020B0502020202020204" pitchFamily="34" charset="0"/>
              </a:rPr>
              <a:t>opérations </a:t>
            </a:r>
            <a:r>
              <a:rPr lang="fr-FR" sz="2200" dirty="0" smtClean="0">
                <a:latin typeface="Century Gothic" panose="020B0502020202020204" pitchFamily="34" charset="0"/>
              </a:rPr>
              <a:t>e</a:t>
            </a:r>
            <a:r>
              <a:rPr lang="fr-FR" sz="2200" dirty="0" smtClean="0">
                <a:latin typeface="Century Gothic" panose="020B0502020202020204" pitchFamily="34" charset="0"/>
              </a:rPr>
              <a:t>xécutée, le travail mené en vue des produits ou extrants. </a:t>
            </a:r>
            <a:r>
              <a:rPr lang="fr-FR" sz="2200" i="1" dirty="0" smtClean="0">
                <a:latin typeface="Century Gothic" panose="020B0502020202020204" pitchFamily="34" charset="0"/>
              </a:rPr>
              <a:t>Exemple construire 1000 forages. </a:t>
            </a:r>
            <a:endParaRPr lang="fr-FR" sz="2200" i="1" dirty="0">
              <a:latin typeface="Century Gothic" panose="020B0502020202020204" pitchFamily="34" charset="0"/>
            </a:endParaRPr>
          </a:p>
          <a:p>
            <a:pPr algn="just"/>
            <a:endParaRPr lang="fr-FR" sz="2200" dirty="0">
              <a:latin typeface="Century Gothic" panose="020B0502020202020204" pitchFamily="34" charset="0"/>
            </a:endParaRPr>
          </a:p>
        </p:txBody>
      </p:sp>
    </p:spTree>
    <p:extLst>
      <p:ext uri="{BB962C8B-B14F-4D97-AF65-F5344CB8AC3E}">
        <p14:creationId xmlns:p14="http://schemas.microsoft.com/office/powerpoint/2010/main" val="38605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6"/>
            <a:ext cx="7886700" cy="536211"/>
          </a:xfrm>
        </p:spPr>
        <p:txBody>
          <a:bodyPr>
            <a:normAutofit fontScale="90000"/>
          </a:bodyPr>
          <a:lstStyle/>
          <a:p>
            <a:pPr algn="ctr"/>
            <a:r>
              <a:rPr lang="fr-FR" b="1" dirty="0"/>
              <a:t>Concepts clés de changement</a:t>
            </a:r>
            <a:endParaRPr lang="fr-FR" dirty="0"/>
          </a:p>
        </p:txBody>
      </p:sp>
      <p:sp>
        <p:nvSpPr>
          <p:cNvPr id="3" name="Espace réservé du contenu 2"/>
          <p:cNvSpPr>
            <a:spLocks noGrp="1"/>
          </p:cNvSpPr>
          <p:nvPr>
            <p:ph idx="1"/>
          </p:nvPr>
        </p:nvSpPr>
        <p:spPr>
          <a:xfrm>
            <a:off x="300446" y="1110343"/>
            <a:ext cx="8543108" cy="5092746"/>
          </a:xfrm>
        </p:spPr>
        <p:txBody>
          <a:bodyPr>
            <a:normAutofit/>
          </a:bodyPr>
          <a:lstStyle/>
          <a:p>
            <a:pPr marL="0" indent="0" algn="just">
              <a:buNone/>
            </a:pPr>
            <a:r>
              <a:rPr lang="fr-FR" sz="2200" b="1" dirty="0" smtClean="0">
                <a:latin typeface="Century Gothic" panose="020B0502020202020204" pitchFamily="34" charset="0"/>
              </a:rPr>
              <a:t>Intrants: r</a:t>
            </a:r>
            <a:r>
              <a:rPr lang="fr-FR" sz="2200" dirty="0" smtClean="0">
                <a:latin typeface="Century Gothic" panose="020B0502020202020204" pitchFamily="34" charset="0"/>
              </a:rPr>
              <a:t>essources financières, matérielles, informationnelles </a:t>
            </a:r>
            <a:r>
              <a:rPr lang="fr-FR" sz="2200" dirty="0">
                <a:latin typeface="Century Gothic" panose="020B0502020202020204" pitchFamily="34" charset="0"/>
              </a:rPr>
              <a:t>et </a:t>
            </a:r>
            <a:r>
              <a:rPr lang="fr-FR" sz="2200" dirty="0" smtClean="0">
                <a:latin typeface="Century Gothic" panose="020B0502020202020204" pitchFamily="34" charset="0"/>
              </a:rPr>
              <a:t>humaines nécessaires pour exécuter les activités et produire les extrants</a:t>
            </a:r>
          </a:p>
          <a:p>
            <a:pPr marL="0" indent="0" algn="just">
              <a:buNone/>
            </a:pPr>
            <a:endParaRPr lang="fr-FR" sz="2200" dirty="0">
              <a:latin typeface="Century Gothic" panose="020B0502020202020204" pitchFamily="34" charset="0"/>
            </a:endParaRPr>
          </a:p>
          <a:p>
            <a:pPr marL="0" indent="0" algn="just">
              <a:buNone/>
            </a:pPr>
            <a:r>
              <a:rPr lang="fr-FR" sz="2200" b="1" dirty="0">
                <a:latin typeface="Century Gothic" pitchFamily="34" charset="0"/>
              </a:rPr>
              <a:t>L’indicateur </a:t>
            </a:r>
            <a:r>
              <a:rPr lang="fr-FR" sz="2200" dirty="0">
                <a:latin typeface="Century Gothic" pitchFamily="34" charset="0"/>
                <a:ea typeface="Calibri"/>
                <a:cs typeface="Times New Roman"/>
              </a:rPr>
              <a:t>c’est une information ou une mesure qui permet d’apprécier </a:t>
            </a:r>
            <a:r>
              <a:rPr lang="fr-FR" sz="2200" dirty="0" smtClean="0">
                <a:latin typeface="Century Gothic" pitchFamily="34" charset="0"/>
                <a:ea typeface="Calibri"/>
                <a:cs typeface="Times New Roman"/>
              </a:rPr>
              <a:t>les </a:t>
            </a:r>
            <a:r>
              <a:rPr lang="fr-FR" sz="2200" dirty="0">
                <a:latin typeface="Century Gothic" pitchFamily="34" charset="0"/>
                <a:ea typeface="Calibri"/>
                <a:cs typeface="Times New Roman"/>
              </a:rPr>
              <a:t>progrès accomplis en vue d’atteindre des </a:t>
            </a:r>
            <a:r>
              <a:rPr lang="fr-FR" sz="2200" dirty="0" smtClean="0">
                <a:latin typeface="Century Gothic" pitchFamily="34" charset="0"/>
                <a:ea typeface="Calibri"/>
                <a:cs typeface="Times New Roman"/>
              </a:rPr>
              <a:t>objectifs.</a:t>
            </a:r>
            <a:endParaRPr lang="fr-FR" sz="2200" dirty="0" smtClean="0">
              <a:latin typeface="Century Gothic" panose="020B0502020202020204" pitchFamily="34" charset="0"/>
            </a:endParaRPr>
          </a:p>
        </p:txBody>
      </p:sp>
    </p:spTree>
    <p:extLst>
      <p:ext uri="{BB962C8B-B14F-4D97-AF65-F5344CB8AC3E}">
        <p14:creationId xmlns:p14="http://schemas.microsoft.com/office/powerpoint/2010/main" val="4036327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7"/>
            <a:ext cx="7886700" cy="706028"/>
          </a:xfrm>
        </p:spPr>
        <p:txBody>
          <a:bodyPr/>
          <a:lstStyle/>
          <a:p>
            <a:r>
              <a:rPr lang="fr-FR" b="1" dirty="0"/>
              <a:t>Concepts </a:t>
            </a:r>
            <a:r>
              <a:rPr lang="fr-FR" b="1" dirty="0" smtClean="0"/>
              <a:t>clés</a:t>
            </a:r>
            <a:endParaRPr lang="fr-FR" dirty="0"/>
          </a:p>
        </p:txBody>
      </p:sp>
      <p:sp>
        <p:nvSpPr>
          <p:cNvPr id="3" name="Espace réservé du contenu 2"/>
          <p:cNvSpPr>
            <a:spLocks noGrp="1"/>
          </p:cNvSpPr>
          <p:nvPr>
            <p:ph idx="1"/>
          </p:nvPr>
        </p:nvSpPr>
        <p:spPr>
          <a:xfrm>
            <a:off x="300446" y="1280160"/>
            <a:ext cx="8595360" cy="4896803"/>
          </a:xfrm>
        </p:spPr>
        <p:txBody>
          <a:bodyPr>
            <a:normAutofit/>
          </a:bodyPr>
          <a:lstStyle/>
          <a:p>
            <a:pPr marL="0" indent="0" algn="just">
              <a:buNone/>
            </a:pPr>
            <a:r>
              <a:rPr lang="fr-FR" sz="2200" b="1" dirty="0" smtClean="0">
                <a:latin typeface="Century Gothic" panose="020B0502020202020204" pitchFamily="34" charset="0"/>
              </a:rPr>
              <a:t>Cadre logique</a:t>
            </a:r>
            <a:r>
              <a:rPr lang="fr-FR" sz="2200" dirty="0" smtClean="0">
                <a:latin typeface="Century Gothic" panose="020B0502020202020204" pitchFamily="34" charset="0"/>
              </a:rPr>
              <a:t>: outil de planification </a:t>
            </a:r>
            <a:r>
              <a:rPr lang="fr-FR" sz="2200" dirty="0" smtClean="0">
                <a:latin typeface="Century Gothic" panose="020B0502020202020204" pitchFamily="34" charset="0"/>
              </a:rPr>
              <a:t>des </a:t>
            </a:r>
            <a:r>
              <a:rPr lang="fr-FR" sz="2200" dirty="0" smtClean="0">
                <a:latin typeface="Century Gothic" panose="020B0502020202020204" pitchFamily="34" charset="0"/>
              </a:rPr>
              <a:t>projets et programmes</a:t>
            </a:r>
          </a:p>
          <a:p>
            <a:pPr marL="0" indent="0" algn="just">
              <a:buNone/>
            </a:pPr>
            <a:r>
              <a:rPr lang="fr-FR" sz="2200" dirty="0" smtClean="0">
                <a:latin typeface="Century Gothic" panose="020B0502020202020204" pitchFamily="34" charset="0"/>
              </a:rPr>
              <a:t>La </a:t>
            </a:r>
            <a:r>
              <a:rPr lang="fr-FR" sz="2200" dirty="0">
                <a:latin typeface="Century Gothic" panose="020B0502020202020204" pitchFamily="34" charset="0"/>
              </a:rPr>
              <a:t>matrice classique est un tableau comportant </a:t>
            </a:r>
            <a:r>
              <a:rPr lang="fr-FR" sz="2200" dirty="0" smtClean="0">
                <a:latin typeface="Century Gothic" panose="020B0502020202020204" pitchFamily="34" charset="0"/>
              </a:rPr>
              <a:t>4 </a:t>
            </a:r>
            <a:r>
              <a:rPr lang="fr-FR" sz="2200" dirty="0">
                <a:latin typeface="Century Gothic" panose="020B0502020202020204" pitchFamily="34" charset="0"/>
              </a:rPr>
              <a:t>colonnes qui récapitulent:</a:t>
            </a:r>
          </a:p>
          <a:p>
            <a:pPr lvl="1" algn="just">
              <a:buFont typeface="Wingdings 3" panose="05040102010807070707" pitchFamily="18" charset="2"/>
              <a:buChar char="["/>
            </a:pPr>
            <a:r>
              <a:rPr lang="fr-FR" sz="2200" dirty="0">
                <a:latin typeface="Century Gothic" panose="020B0502020202020204" pitchFamily="34" charset="0"/>
              </a:rPr>
              <a:t>ce que </a:t>
            </a:r>
            <a:r>
              <a:rPr lang="fr-FR" sz="2200" dirty="0" smtClean="0">
                <a:latin typeface="Century Gothic" panose="020B0502020202020204" pitchFamily="34" charset="0"/>
              </a:rPr>
              <a:t>le programme permet </a:t>
            </a:r>
            <a:r>
              <a:rPr lang="fr-FR" sz="2200" dirty="0">
                <a:latin typeface="Century Gothic" panose="020B0502020202020204" pitchFamily="34" charset="0"/>
              </a:rPr>
              <a:t>de réaliser de l’ODD jusqu’aux activités</a:t>
            </a:r>
          </a:p>
          <a:p>
            <a:pPr lvl="1" algn="just">
              <a:buFont typeface="Wingdings 3" panose="05040102010807070707" pitchFamily="18" charset="2"/>
              <a:buChar char="["/>
            </a:pPr>
            <a:r>
              <a:rPr lang="fr-FR" sz="2200" dirty="0">
                <a:latin typeface="Century Gothic" panose="020B0502020202020204" pitchFamily="34" charset="0"/>
              </a:rPr>
              <a:t>les indicateurs qui seront utilisés pour mesurer la performance</a:t>
            </a:r>
          </a:p>
          <a:p>
            <a:pPr lvl="1" algn="just">
              <a:buFont typeface="Wingdings 3" panose="05040102010807070707" pitchFamily="18" charset="2"/>
              <a:buChar char="["/>
            </a:pPr>
            <a:r>
              <a:rPr lang="fr-FR" sz="2200" dirty="0">
                <a:latin typeface="Century Gothic" panose="020B0502020202020204" pitchFamily="34" charset="0"/>
              </a:rPr>
              <a:t>Comment les indicateurs seront suivis et où les données seront collectées</a:t>
            </a:r>
          </a:p>
          <a:p>
            <a:pPr lvl="1" algn="just">
              <a:buFont typeface="Wingdings 3" panose="05040102010807070707" pitchFamily="18" charset="2"/>
              <a:buChar char="["/>
            </a:pPr>
            <a:r>
              <a:rPr lang="fr-FR" sz="2200" dirty="0">
                <a:latin typeface="Century Gothic" panose="020B0502020202020204" pitchFamily="34" charset="0"/>
              </a:rPr>
              <a:t>les hypothèses qui sous-tendent le lien logique entre activités et finalité et les risques encourus</a:t>
            </a:r>
          </a:p>
          <a:p>
            <a:endParaRPr lang="fr-FR" sz="2200" dirty="0">
              <a:latin typeface="Century Gothic" panose="020B0502020202020204" pitchFamily="34" charset="0"/>
            </a:endParaRPr>
          </a:p>
        </p:txBody>
      </p:sp>
    </p:spTree>
    <p:extLst>
      <p:ext uri="{BB962C8B-B14F-4D97-AF65-F5344CB8AC3E}">
        <p14:creationId xmlns:p14="http://schemas.microsoft.com/office/powerpoint/2010/main" val="305539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234497"/>
            <a:ext cx="7886700" cy="627651"/>
          </a:xfrm>
        </p:spPr>
        <p:txBody>
          <a:bodyPr>
            <a:normAutofit fontScale="90000"/>
          </a:bodyPr>
          <a:lstStyle/>
          <a:p>
            <a:r>
              <a:rPr lang="fr-FR" b="1" dirty="0"/>
              <a:t>Concepts </a:t>
            </a:r>
            <a:r>
              <a:rPr lang="fr-FR" b="1" dirty="0" smtClean="0"/>
              <a:t>clés</a:t>
            </a:r>
            <a:endParaRPr lang="fr-FR" dirty="0"/>
          </a:p>
        </p:txBody>
      </p:sp>
      <p:sp>
        <p:nvSpPr>
          <p:cNvPr id="3" name="Espace réservé du contenu 2"/>
          <p:cNvSpPr>
            <a:spLocks noGrp="1"/>
          </p:cNvSpPr>
          <p:nvPr>
            <p:ph idx="1"/>
          </p:nvPr>
        </p:nvSpPr>
        <p:spPr>
          <a:xfrm>
            <a:off x="209005" y="862148"/>
            <a:ext cx="8699863" cy="5682343"/>
          </a:xfrm>
        </p:spPr>
        <p:txBody>
          <a:bodyPr>
            <a:normAutofit/>
          </a:bodyPr>
          <a:lstStyle/>
          <a:p>
            <a:pPr marL="0" indent="0" algn="just">
              <a:buNone/>
            </a:pPr>
            <a:r>
              <a:rPr lang="fr-FR" sz="2200" b="1" dirty="0" smtClean="0">
                <a:latin typeface="Century Gothic" panose="020B0502020202020204" pitchFamily="34" charset="0"/>
              </a:rPr>
              <a:t>Le cadre de performance </a:t>
            </a:r>
            <a:r>
              <a:rPr lang="fr-FR" sz="2200" dirty="0" smtClean="0">
                <a:latin typeface="Century Gothic" panose="020B0502020202020204" pitchFamily="34" charset="0"/>
              </a:rPr>
              <a:t>est également un outil de </a:t>
            </a:r>
            <a:r>
              <a:rPr lang="fr-FR" sz="2200" dirty="0" smtClean="0">
                <a:latin typeface="Century Gothic" panose="020B0502020202020204" pitchFamily="34" charset="0"/>
              </a:rPr>
              <a:t>planification. Il </a:t>
            </a:r>
            <a:r>
              <a:rPr lang="fr-FR" sz="2200" dirty="0" smtClean="0">
                <a:latin typeface="Century Gothic" panose="020B0502020202020204" pitchFamily="34" charset="0"/>
              </a:rPr>
              <a:t>importe que l’on puisse déterminer, à l’avance, et de façon plus </a:t>
            </a:r>
            <a:r>
              <a:rPr lang="fr-FR" sz="2200" dirty="0" smtClean="0">
                <a:latin typeface="Century Gothic" panose="020B0502020202020204" pitchFamily="34" charset="0"/>
              </a:rPr>
              <a:t>précise </a:t>
            </a:r>
            <a:r>
              <a:rPr lang="fr-FR" sz="2200" dirty="0" smtClean="0">
                <a:latin typeface="Century Gothic" panose="020B0502020202020204" pitchFamily="34" charset="0"/>
              </a:rPr>
              <a:t>les  </a:t>
            </a:r>
            <a:r>
              <a:rPr lang="fr-FR" sz="2200" dirty="0" smtClean="0">
                <a:latin typeface="Century Gothic" panose="020B0502020202020204" pitchFamily="34" charset="0"/>
              </a:rPr>
              <a:t>changements </a:t>
            </a:r>
            <a:r>
              <a:rPr lang="fr-FR" sz="2200" dirty="0" smtClean="0">
                <a:latin typeface="Century Gothic" panose="020B0502020202020204" pitchFamily="34" charset="0"/>
              </a:rPr>
              <a:t>que devront générer les résultats. </a:t>
            </a:r>
          </a:p>
          <a:p>
            <a:pPr marL="0" indent="0" algn="just">
              <a:buNone/>
            </a:pPr>
            <a:r>
              <a:rPr lang="fr-FR" sz="2200" dirty="0">
                <a:latin typeface="Century Gothic" panose="020B0502020202020204" pitchFamily="34" charset="0"/>
              </a:rPr>
              <a:t>La matrice classique est un tableau comportant </a:t>
            </a:r>
            <a:r>
              <a:rPr lang="fr-FR" sz="2200" dirty="0" smtClean="0">
                <a:solidFill>
                  <a:srgbClr val="C00000"/>
                </a:solidFill>
                <a:latin typeface="Century Gothic" panose="020B0502020202020204" pitchFamily="34" charset="0"/>
              </a:rPr>
              <a:t>6 </a:t>
            </a:r>
            <a:r>
              <a:rPr lang="fr-FR" sz="2200" dirty="0" smtClean="0">
                <a:latin typeface="Century Gothic" panose="020B0502020202020204" pitchFamily="34" charset="0"/>
              </a:rPr>
              <a:t>colonnes </a:t>
            </a:r>
            <a:r>
              <a:rPr lang="fr-FR" sz="2200" dirty="0">
                <a:latin typeface="Century Gothic" panose="020B0502020202020204" pitchFamily="34" charset="0"/>
              </a:rPr>
              <a:t>qui </a:t>
            </a:r>
            <a:r>
              <a:rPr lang="fr-FR" sz="2200" dirty="0" smtClean="0">
                <a:latin typeface="Century Gothic" panose="020B0502020202020204" pitchFamily="34" charset="0"/>
              </a:rPr>
              <a:t>récapitulent</a:t>
            </a:r>
          </a:p>
          <a:p>
            <a:pPr lvl="1">
              <a:buFont typeface="Wingdings 3" panose="05040102010807070707" pitchFamily="18" charset="2"/>
              <a:buChar char="["/>
            </a:pPr>
            <a:endParaRPr lang="fr-FR" sz="2300" dirty="0" smtClean="0"/>
          </a:p>
          <a:p>
            <a:pPr lvl="1">
              <a:buFont typeface="Wingdings 3" panose="05040102010807070707" pitchFamily="18" charset="2"/>
              <a:buChar char="["/>
            </a:pPr>
            <a:r>
              <a:rPr lang="fr-FR" sz="2200" dirty="0" smtClean="0">
                <a:latin typeface="Century Gothic" panose="020B0502020202020204" pitchFamily="34" charset="0"/>
              </a:rPr>
              <a:t>Résultats (effet/impact)</a:t>
            </a:r>
          </a:p>
          <a:p>
            <a:pPr lvl="1">
              <a:buFont typeface="Wingdings 3" panose="05040102010807070707" pitchFamily="18" charset="2"/>
              <a:buChar char="["/>
            </a:pPr>
            <a:r>
              <a:rPr lang="fr-FR" sz="2200" dirty="0">
                <a:latin typeface="Century Gothic" panose="020B0502020202020204" pitchFamily="34" charset="0"/>
              </a:rPr>
              <a:t>indicateurs de </a:t>
            </a:r>
            <a:r>
              <a:rPr lang="fr-FR" sz="2200" dirty="0" smtClean="0">
                <a:latin typeface="Century Gothic" panose="020B0502020202020204" pitchFamily="34" charset="0"/>
              </a:rPr>
              <a:t>résultat</a:t>
            </a:r>
            <a:endParaRPr lang="fr-FR" sz="2200" dirty="0">
              <a:latin typeface="Century Gothic" panose="020B0502020202020204" pitchFamily="34" charset="0"/>
            </a:endParaRPr>
          </a:p>
          <a:p>
            <a:pPr lvl="1">
              <a:buFont typeface="Wingdings 3" panose="05040102010807070707" pitchFamily="18" charset="2"/>
              <a:buChar char="["/>
            </a:pPr>
            <a:r>
              <a:rPr lang="fr-FR" sz="2200" dirty="0" smtClean="0">
                <a:latin typeface="Century Gothic" panose="020B0502020202020204" pitchFamily="34" charset="0"/>
              </a:rPr>
              <a:t>Base (données de référence)</a:t>
            </a:r>
            <a:endParaRPr lang="fr-FR" sz="2200" dirty="0">
              <a:latin typeface="Century Gothic" panose="020B0502020202020204" pitchFamily="34" charset="0"/>
            </a:endParaRPr>
          </a:p>
          <a:p>
            <a:pPr lvl="1">
              <a:buFont typeface="Wingdings 3" panose="05040102010807070707" pitchFamily="18" charset="2"/>
              <a:buChar char="["/>
            </a:pPr>
            <a:r>
              <a:rPr lang="fr-FR" sz="2200" dirty="0" smtClean="0">
                <a:latin typeface="Century Gothic" panose="020B0502020202020204" pitchFamily="34" charset="0"/>
              </a:rPr>
              <a:t>Cible</a:t>
            </a:r>
          </a:p>
          <a:p>
            <a:pPr lvl="1">
              <a:buFont typeface="Wingdings 3" panose="05040102010807070707" pitchFamily="18" charset="2"/>
              <a:buChar char="["/>
            </a:pPr>
            <a:r>
              <a:rPr lang="fr-FR" sz="2200" dirty="0" smtClean="0">
                <a:latin typeface="Century Gothic" panose="020B0502020202020204" pitchFamily="34" charset="0"/>
              </a:rPr>
              <a:t>acteurs </a:t>
            </a:r>
            <a:r>
              <a:rPr lang="fr-FR" sz="2200" dirty="0">
                <a:latin typeface="Century Gothic" panose="020B0502020202020204" pitchFamily="34" charset="0"/>
              </a:rPr>
              <a:t>de </a:t>
            </a:r>
            <a:r>
              <a:rPr lang="fr-FR" sz="2200" dirty="0" smtClean="0">
                <a:latin typeface="Century Gothic" panose="020B0502020202020204" pitchFamily="34" charset="0"/>
              </a:rPr>
              <a:t>mise en œuvre </a:t>
            </a:r>
            <a:endParaRPr lang="fr-FR" sz="2200" dirty="0">
              <a:latin typeface="Century Gothic" panose="020B0502020202020204" pitchFamily="34" charset="0"/>
            </a:endParaRPr>
          </a:p>
          <a:p>
            <a:pPr lvl="1">
              <a:buFont typeface="Wingdings 3" panose="05040102010807070707" pitchFamily="18" charset="2"/>
              <a:buChar char="["/>
            </a:pPr>
            <a:r>
              <a:rPr lang="fr-FR" sz="2200" dirty="0" smtClean="0">
                <a:latin typeface="Century Gothic" panose="020B0502020202020204" pitchFamily="34" charset="0"/>
              </a:rPr>
              <a:t> </a:t>
            </a:r>
            <a:r>
              <a:rPr lang="fr-FR" sz="2200" dirty="0" smtClean="0">
                <a:latin typeface="Century Gothic" panose="020B0502020202020204" pitchFamily="34" charset="0"/>
              </a:rPr>
              <a:t>risques</a:t>
            </a:r>
            <a:endParaRPr lang="fr-FR" sz="2200" b="1" dirty="0" smtClean="0">
              <a:latin typeface="Century Gothic" panose="020B0502020202020204" pitchFamily="34" charset="0"/>
            </a:endParaRPr>
          </a:p>
        </p:txBody>
      </p:sp>
    </p:spTree>
    <p:extLst>
      <p:ext uri="{BB962C8B-B14F-4D97-AF65-F5344CB8AC3E}">
        <p14:creationId xmlns:p14="http://schemas.microsoft.com/office/powerpoint/2010/main" val="943658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7220" y="221436"/>
            <a:ext cx="7886700" cy="614588"/>
          </a:xfrm>
        </p:spPr>
        <p:txBody>
          <a:bodyPr>
            <a:normAutofit fontScale="90000"/>
          </a:bodyPr>
          <a:lstStyle/>
          <a:p>
            <a:pPr algn="ctr"/>
            <a:r>
              <a:rPr lang="fr-FR" b="1" dirty="0" smtClean="0"/>
              <a:t>Objectif pédagogique</a:t>
            </a:r>
            <a:endParaRPr lang="fr-FR" b="1" dirty="0"/>
          </a:p>
        </p:txBody>
      </p:sp>
      <p:sp>
        <p:nvSpPr>
          <p:cNvPr id="3" name="Espace réservé du contenu 2"/>
          <p:cNvSpPr>
            <a:spLocks noGrp="1"/>
          </p:cNvSpPr>
          <p:nvPr>
            <p:ph idx="1"/>
          </p:nvPr>
        </p:nvSpPr>
        <p:spPr>
          <a:xfrm>
            <a:off x="628650" y="1018903"/>
            <a:ext cx="7886700" cy="5158060"/>
          </a:xfrm>
        </p:spPr>
        <p:txBody>
          <a:bodyPr/>
          <a:lstStyle/>
          <a:p>
            <a:pPr marL="0" lvl="0" indent="0" algn="just">
              <a:buNone/>
            </a:pPr>
            <a:endParaRPr lang="fr-FR" b="1" dirty="0" smtClean="0"/>
          </a:p>
          <a:p>
            <a:pPr marL="0" lvl="0" indent="0" algn="just">
              <a:buNone/>
            </a:pPr>
            <a:r>
              <a:rPr lang="fr-FR" b="1" dirty="0" smtClean="0"/>
              <a:t>S’approprier de quelques concepts liés à la gestion axée sur les résultats</a:t>
            </a:r>
            <a:endParaRPr lang="fr-FR" b="1" dirty="0"/>
          </a:p>
        </p:txBody>
      </p:sp>
    </p:spTree>
    <p:extLst>
      <p:ext uri="{BB962C8B-B14F-4D97-AF65-F5344CB8AC3E}">
        <p14:creationId xmlns:p14="http://schemas.microsoft.com/office/powerpoint/2010/main" val="200460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3326" y="286748"/>
            <a:ext cx="8216537" cy="627651"/>
          </a:xfrm>
        </p:spPr>
        <p:txBody>
          <a:bodyPr>
            <a:normAutofit fontScale="90000"/>
          </a:bodyPr>
          <a:lstStyle/>
          <a:p>
            <a:pPr algn="ctr"/>
            <a:r>
              <a:rPr lang="fr-FR" b="1" dirty="0" smtClean="0"/>
              <a:t>Concepts clés</a:t>
            </a:r>
            <a:endParaRPr lang="fr-FR" b="1" dirty="0"/>
          </a:p>
        </p:txBody>
      </p:sp>
      <p:sp>
        <p:nvSpPr>
          <p:cNvPr id="3" name="Espace réservé du contenu 2"/>
          <p:cNvSpPr>
            <a:spLocks noGrp="1"/>
          </p:cNvSpPr>
          <p:nvPr>
            <p:ph idx="1"/>
          </p:nvPr>
        </p:nvSpPr>
        <p:spPr>
          <a:xfrm>
            <a:off x="195943" y="914399"/>
            <a:ext cx="8765177" cy="5262564"/>
          </a:xfrm>
        </p:spPr>
        <p:txBody>
          <a:bodyPr>
            <a:normAutofit/>
          </a:bodyPr>
          <a:lstStyle/>
          <a:p>
            <a:pPr algn="just"/>
            <a:r>
              <a:rPr kumimoji="1" lang="fr-FR" altLang="fr-FR" sz="2000" dirty="0">
                <a:latin typeface="Century Gothic" panose="020B0502020202020204" pitchFamily="34" charset="0"/>
              </a:rPr>
              <a:t>La </a:t>
            </a:r>
            <a:r>
              <a:rPr kumimoji="1" lang="fr-FR" altLang="fr-FR" sz="2000" b="1" dirty="0">
                <a:latin typeface="Century Gothic" panose="020B0502020202020204" pitchFamily="34" charset="0"/>
              </a:rPr>
              <a:t>GAR</a:t>
            </a:r>
            <a:r>
              <a:rPr kumimoji="1" lang="fr-FR" altLang="fr-FR" sz="2000" dirty="0">
                <a:latin typeface="Century Gothic" panose="020B0502020202020204" pitchFamily="34" charset="0"/>
              </a:rPr>
              <a:t> est une approche de gestion qui se  concentre sur la réalisation des résultats </a:t>
            </a:r>
            <a:r>
              <a:rPr kumimoji="1" lang="fr-FR" altLang="fr-FR" sz="2000" dirty="0" smtClean="0">
                <a:latin typeface="Century Gothic" panose="020B0502020202020204" pitchFamily="34" charset="0"/>
              </a:rPr>
              <a:t>souhaités</a:t>
            </a:r>
            <a:endParaRPr kumimoji="1" lang="fr-FR" altLang="fr-FR" sz="2000" dirty="0">
              <a:latin typeface="Century Gothic" panose="020B0502020202020204" pitchFamily="34" charset="0"/>
            </a:endParaRPr>
          </a:p>
          <a:p>
            <a:pPr algn="just"/>
            <a:endParaRPr lang="fr-FR" sz="2000" dirty="0" smtClean="0">
              <a:latin typeface="Century Gothic" panose="020B0502020202020204" pitchFamily="34" charset="0"/>
            </a:endParaRPr>
          </a:p>
          <a:p>
            <a:pPr algn="just"/>
            <a:r>
              <a:rPr lang="fr-FR" sz="2000" dirty="0" smtClean="0">
                <a:latin typeface="Century Gothic" panose="020B0502020202020204" pitchFamily="34" charset="0"/>
              </a:rPr>
              <a:t>Elle privilégie l'obtention </a:t>
            </a:r>
            <a:r>
              <a:rPr lang="fr-FR" sz="2000" dirty="0">
                <a:latin typeface="Century Gothic" panose="020B0502020202020204" pitchFamily="34" charset="0"/>
              </a:rPr>
              <a:t>de résultats sur </a:t>
            </a:r>
            <a:r>
              <a:rPr lang="fr-FR" sz="2000" dirty="0" smtClean="0">
                <a:latin typeface="Century Gothic" panose="020B0502020202020204" pitchFamily="34" charset="0"/>
              </a:rPr>
              <a:t>le plan </a:t>
            </a:r>
            <a:r>
              <a:rPr lang="fr-FR" sz="2000" dirty="0">
                <a:latin typeface="Century Gothic" panose="020B0502020202020204" pitchFamily="34" charset="0"/>
              </a:rPr>
              <a:t>de </a:t>
            </a:r>
            <a:r>
              <a:rPr lang="fr-FR" sz="2000" dirty="0" smtClean="0">
                <a:latin typeface="Century Gothic" panose="020B0502020202020204" pitchFamily="34" charset="0"/>
              </a:rPr>
              <a:t>la planification</a:t>
            </a:r>
            <a:r>
              <a:rPr lang="fr-FR" sz="2000" dirty="0">
                <a:latin typeface="Century Gothic" panose="020B0502020202020204" pitchFamily="34" charset="0"/>
              </a:rPr>
              <a:t>, de la mise en </a:t>
            </a:r>
            <a:r>
              <a:rPr lang="fr-FR" sz="2000" dirty="0" smtClean="0">
                <a:latin typeface="Century Gothic" panose="020B0502020202020204" pitchFamily="34" charset="0"/>
              </a:rPr>
              <a:t>œuvre, de l'apprentissage </a:t>
            </a:r>
            <a:r>
              <a:rPr lang="fr-FR" sz="2000" dirty="0">
                <a:latin typeface="Century Gothic" panose="020B0502020202020204" pitchFamily="34" charset="0"/>
              </a:rPr>
              <a:t>et de l'établissement </a:t>
            </a:r>
            <a:r>
              <a:rPr lang="fr-FR" sz="2000" dirty="0" smtClean="0">
                <a:latin typeface="Century Gothic" panose="020B0502020202020204" pitchFamily="34" charset="0"/>
              </a:rPr>
              <a:t>de rapports</a:t>
            </a:r>
          </a:p>
          <a:p>
            <a:pPr marL="0" indent="0" algn="just">
              <a:buNone/>
            </a:pPr>
            <a:endParaRPr kumimoji="1" lang="fr-FR" altLang="fr-FR" sz="2000" dirty="0">
              <a:latin typeface="Century Gothic" panose="020B0502020202020204" pitchFamily="34" charset="0"/>
            </a:endParaRPr>
          </a:p>
          <a:p>
            <a:pPr algn="just"/>
            <a:r>
              <a:rPr lang="fr-FR" sz="2000" dirty="0" smtClean="0">
                <a:latin typeface="Century Gothic" panose="020B0502020202020204" pitchFamily="34" charset="0"/>
              </a:rPr>
              <a:t>Elle vise </a:t>
            </a:r>
            <a:r>
              <a:rPr lang="fr-FR" sz="2000" dirty="0">
                <a:latin typeface="Century Gothic" panose="020B0502020202020204" pitchFamily="34" charset="0"/>
              </a:rPr>
              <a:t>à consigner le processus de </a:t>
            </a:r>
            <a:r>
              <a:rPr lang="fr-FR" sz="2000" b="1" dirty="0">
                <a:latin typeface="Century Gothic" panose="020B0502020202020204" pitchFamily="34" charset="0"/>
              </a:rPr>
              <a:t>changement</a:t>
            </a:r>
            <a:r>
              <a:rPr lang="fr-FR" sz="2000" dirty="0">
                <a:latin typeface="Century Gothic" panose="020B0502020202020204" pitchFamily="34" charset="0"/>
              </a:rPr>
              <a:t> à court, </a:t>
            </a:r>
            <a:r>
              <a:rPr lang="fr-FR" sz="2000" dirty="0" smtClean="0">
                <a:latin typeface="Century Gothic" panose="020B0502020202020204" pitchFamily="34" charset="0"/>
              </a:rPr>
              <a:t>à moyen </a:t>
            </a:r>
            <a:r>
              <a:rPr lang="fr-FR" sz="2000" dirty="0">
                <a:latin typeface="Century Gothic" panose="020B0502020202020204" pitchFamily="34" charset="0"/>
              </a:rPr>
              <a:t>et à long </a:t>
            </a:r>
            <a:r>
              <a:rPr lang="fr-FR" sz="2000" dirty="0" smtClean="0">
                <a:latin typeface="Century Gothic" panose="020B0502020202020204" pitchFamily="34" charset="0"/>
              </a:rPr>
              <a:t>terme</a:t>
            </a:r>
          </a:p>
          <a:p>
            <a:pPr marL="0" indent="0" algn="just">
              <a:buNone/>
            </a:pPr>
            <a:endParaRPr lang="fr-FR" sz="2000" dirty="0" smtClean="0">
              <a:latin typeface="Century Gothic" panose="020B0502020202020204" pitchFamily="34" charset="0"/>
            </a:endParaRPr>
          </a:p>
          <a:p>
            <a:pPr algn="just"/>
            <a:r>
              <a:rPr kumimoji="1" lang="fr-FR" altLang="fr-FR" sz="2000" dirty="0" smtClean="0">
                <a:latin typeface="Century Gothic" panose="020B0502020202020204" pitchFamily="34" charset="0"/>
              </a:rPr>
              <a:t>Un </a:t>
            </a:r>
            <a:r>
              <a:rPr kumimoji="1" lang="fr-FR" altLang="fr-FR" sz="2000" dirty="0">
                <a:latin typeface="Century Gothic" panose="020B0502020202020204" pitchFamily="34" charset="0"/>
              </a:rPr>
              <a:t>des éléments clés de la GAR est le suivi et la mesure de la </a:t>
            </a:r>
            <a:r>
              <a:rPr kumimoji="1" lang="fr-FR" altLang="fr-FR" sz="2000" b="1" i="1" dirty="0">
                <a:latin typeface="Century Gothic" panose="020B0502020202020204" pitchFamily="34" charset="0"/>
              </a:rPr>
              <a:t>performance</a:t>
            </a:r>
            <a:r>
              <a:rPr kumimoji="1" lang="fr-FR" altLang="fr-FR" sz="2000" dirty="0">
                <a:latin typeface="Century Gothic" panose="020B0502020202020204" pitchFamily="34" charset="0"/>
              </a:rPr>
              <a:t>, afin d’évaluer de façon objective dans quelle mesure les </a:t>
            </a:r>
            <a:r>
              <a:rPr kumimoji="1" lang="fr-FR" altLang="fr-FR" sz="2000" b="1" dirty="0">
                <a:latin typeface="Century Gothic" panose="020B0502020202020204" pitchFamily="34" charset="0"/>
              </a:rPr>
              <a:t>résultats</a:t>
            </a:r>
            <a:r>
              <a:rPr kumimoji="1" lang="fr-FR" altLang="fr-FR" sz="2000" dirty="0">
                <a:latin typeface="Century Gothic" panose="020B0502020202020204" pitchFamily="34" charset="0"/>
              </a:rPr>
              <a:t> </a:t>
            </a:r>
            <a:r>
              <a:rPr kumimoji="1" lang="fr-FR" altLang="fr-FR" sz="2000" dirty="0" smtClean="0">
                <a:latin typeface="Century Gothic" panose="020B0502020202020204" pitchFamily="34" charset="0"/>
              </a:rPr>
              <a:t>sont atteints</a:t>
            </a:r>
            <a:endParaRPr lang="fr-FR" sz="2000" dirty="0">
              <a:latin typeface="Century Gothic" panose="020B0502020202020204" pitchFamily="34" charset="0"/>
            </a:endParaRPr>
          </a:p>
        </p:txBody>
      </p:sp>
    </p:spTree>
    <p:extLst>
      <p:ext uri="{BB962C8B-B14F-4D97-AF65-F5344CB8AC3E}">
        <p14:creationId xmlns:p14="http://schemas.microsoft.com/office/powerpoint/2010/main" val="265389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79933"/>
            <a:ext cx="7886700" cy="553459"/>
          </a:xfrm>
        </p:spPr>
        <p:txBody>
          <a:bodyPr>
            <a:normAutofit fontScale="90000"/>
          </a:bodyPr>
          <a:lstStyle/>
          <a:p>
            <a:pPr algn="ctr"/>
            <a:r>
              <a:rPr lang="fr-FR" b="1" dirty="0"/>
              <a:t>Concepts </a:t>
            </a:r>
            <a:r>
              <a:rPr lang="fr-FR" b="1" dirty="0" smtClean="0"/>
              <a:t>clés</a:t>
            </a:r>
            <a:endParaRPr lang="fr-FR" dirty="0"/>
          </a:p>
        </p:txBody>
      </p:sp>
      <p:sp>
        <p:nvSpPr>
          <p:cNvPr id="3" name="Espace réservé du contenu 2"/>
          <p:cNvSpPr>
            <a:spLocks noGrp="1"/>
          </p:cNvSpPr>
          <p:nvPr>
            <p:ph idx="1"/>
          </p:nvPr>
        </p:nvSpPr>
        <p:spPr>
          <a:xfrm>
            <a:off x="261257" y="1499238"/>
            <a:ext cx="8477793" cy="5123631"/>
          </a:xfrm>
        </p:spPr>
        <p:txBody>
          <a:bodyPr>
            <a:normAutofit/>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pPr marL="0" indent="0">
              <a:buNone/>
            </a:pPr>
            <a:endParaRPr lang="fr-FR" dirty="0" smtClean="0"/>
          </a:p>
          <a:p>
            <a:pPr marL="0" indent="0">
              <a:buNone/>
            </a:pPr>
            <a:endParaRPr lang="fr-FR" dirty="0"/>
          </a:p>
          <a:p>
            <a:endParaRPr lang="fr-FR" dirty="0"/>
          </a:p>
        </p:txBody>
      </p:sp>
      <p:sp>
        <p:nvSpPr>
          <p:cNvPr id="4" name="Rectangle 3"/>
          <p:cNvSpPr/>
          <p:nvPr/>
        </p:nvSpPr>
        <p:spPr>
          <a:xfrm>
            <a:off x="754788" y="1699001"/>
            <a:ext cx="2651760" cy="3788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a:solidFill>
                <a:schemeClr val="tx1"/>
              </a:solidFill>
              <a:latin typeface="Century Gothic" panose="020B0502020202020204" pitchFamily="34" charset="0"/>
            </a:endParaRPr>
          </a:p>
        </p:txBody>
      </p:sp>
      <p:sp>
        <p:nvSpPr>
          <p:cNvPr id="5" name="ZoneTexte 4"/>
          <p:cNvSpPr txBox="1"/>
          <p:nvPr/>
        </p:nvSpPr>
        <p:spPr>
          <a:xfrm>
            <a:off x="783770" y="1136993"/>
            <a:ext cx="2651760" cy="369332"/>
          </a:xfrm>
          <a:prstGeom prst="rect">
            <a:avLst/>
          </a:prstGeom>
          <a:noFill/>
        </p:spPr>
        <p:txBody>
          <a:bodyPr wrap="square" rtlCol="0">
            <a:spAutoFit/>
          </a:bodyPr>
          <a:lstStyle/>
          <a:p>
            <a:r>
              <a:rPr lang="fr-FR" b="1" dirty="0" smtClean="0"/>
              <a:t>Planification par objectif</a:t>
            </a:r>
            <a:endParaRPr lang="fr-FR" b="1" dirty="0"/>
          </a:p>
        </p:txBody>
      </p:sp>
      <p:sp>
        <p:nvSpPr>
          <p:cNvPr id="6" name="Rectangle 5"/>
          <p:cNvSpPr/>
          <p:nvPr/>
        </p:nvSpPr>
        <p:spPr>
          <a:xfrm>
            <a:off x="1002982" y="1875350"/>
            <a:ext cx="2155371" cy="444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Objectif global</a:t>
            </a:r>
            <a:endParaRPr lang="fr-FR" sz="2000" b="1" dirty="0">
              <a:solidFill>
                <a:schemeClr val="tx1"/>
              </a:solidFill>
              <a:latin typeface="Century Gothic" panose="020B0502020202020204" pitchFamily="34" charset="0"/>
            </a:endParaRPr>
          </a:p>
        </p:txBody>
      </p:sp>
      <p:sp>
        <p:nvSpPr>
          <p:cNvPr id="7" name="Rectangle 6"/>
          <p:cNvSpPr/>
          <p:nvPr/>
        </p:nvSpPr>
        <p:spPr>
          <a:xfrm>
            <a:off x="872353" y="2706933"/>
            <a:ext cx="2364378" cy="4833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Objectifs spécifiques</a:t>
            </a:r>
            <a:endParaRPr lang="fr-FR" sz="2000" b="1" dirty="0">
              <a:solidFill>
                <a:schemeClr val="tx1"/>
              </a:solidFill>
              <a:latin typeface="Century Gothic" panose="020B0502020202020204" pitchFamily="34" charset="0"/>
            </a:endParaRPr>
          </a:p>
        </p:txBody>
      </p:sp>
      <p:sp>
        <p:nvSpPr>
          <p:cNvPr id="8" name="Rectangle 7"/>
          <p:cNvSpPr/>
          <p:nvPr/>
        </p:nvSpPr>
        <p:spPr>
          <a:xfrm>
            <a:off x="1002982" y="3652944"/>
            <a:ext cx="2155371"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Résultats</a:t>
            </a:r>
            <a:endParaRPr lang="fr-FR" sz="2000" b="1" dirty="0">
              <a:solidFill>
                <a:schemeClr val="tx1"/>
              </a:solidFill>
              <a:latin typeface="Century Gothic" panose="020B0502020202020204" pitchFamily="34" charset="0"/>
            </a:endParaRPr>
          </a:p>
        </p:txBody>
      </p:sp>
      <p:sp>
        <p:nvSpPr>
          <p:cNvPr id="9" name="Rectangle 8"/>
          <p:cNvSpPr/>
          <p:nvPr/>
        </p:nvSpPr>
        <p:spPr>
          <a:xfrm>
            <a:off x="1002982" y="4572829"/>
            <a:ext cx="2155371"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Activités</a:t>
            </a:r>
            <a:endParaRPr lang="fr-FR" sz="2000" b="1" dirty="0">
              <a:solidFill>
                <a:schemeClr val="tx1"/>
              </a:solidFill>
              <a:latin typeface="Century Gothic" panose="020B0502020202020204" pitchFamily="34" charset="0"/>
            </a:endParaRPr>
          </a:p>
        </p:txBody>
      </p:sp>
      <p:sp>
        <p:nvSpPr>
          <p:cNvPr id="10" name="Ellipse 9"/>
          <p:cNvSpPr/>
          <p:nvPr/>
        </p:nvSpPr>
        <p:spPr>
          <a:xfrm>
            <a:off x="166959" y="5487230"/>
            <a:ext cx="3762103" cy="7619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latin typeface="Century Gothic" panose="020B0502020202020204" pitchFamily="34" charset="0"/>
              </a:rPr>
              <a:t>Hiérarchie des objectifs</a:t>
            </a:r>
          </a:p>
        </p:txBody>
      </p:sp>
      <p:sp>
        <p:nvSpPr>
          <p:cNvPr id="11" name="Rectangle 10"/>
          <p:cNvSpPr/>
          <p:nvPr/>
        </p:nvSpPr>
        <p:spPr>
          <a:xfrm>
            <a:off x="5223507" y="1652463"/>
            <a:ext cx="2651760" cy="3788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a:solidFill>
                <a:schemeClr val="tx1"/>
              </a:solidFill>
              <a:latin typeface="Century Gothic" panose="020B0502020202020204" pitchFamily="34" charset="0"/>
            </a:endParaRPr>
          </a:p>
        </p:txBody>
      </p:sp>
      <p:sp>
        <p:nvSpPr>
          <p:cNvPr id="12" name="ZoneTexte 11"/>
          <p:cNvSpPr txBox="1"/>
          <p:nvPr/>
        </p:nvSpPr>
        <p:spPr>
          <a:xfrm>
            <a:off x="5223507" y="1129906"/>
            <a:ext cx="3277144" cy="369332"/>
          </a:xfrm>
          <a:prstGeom prst="rect">
            <a:avLst/>
          </a:prstGeom>
          <a:noFill/>
        </p:spPr>
        <p:txBody>
          <a:bodyPr wrap="square" rtlCol="0">
            <a:spAutoFit/>
          </a:bodyPr>
          <a:lstStyle/>
          <a:p>
            <a:r>
              <a:rPr lang="fr-FR" b="1" dirty="0" smtClean="0"/>
              <a:t>Planification orientée résultats</a:t>
            </a:r>
            <a:endParaRPr lang="fr-FR" b="1" dirty="0"/>
          </a:p>
        </p:txBody>
      </p:sp>
      <p:sp>
        <p:nvSpPr>
          <p:cNvPr id="13" name="Ellipse 12"/>
          <p:cNvSpPr/>
          <p:nvPr/>
        </p:nvSpPr>
        <p:spPr>
          <a:xfrm>
            <a:off x="4753247" y="5575410"/>
            <a:ext cx="3762103" cy="7619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latin typeface="Century Gothic" panose="020B0502020202020204" pitchFamily="34" charset="0"/>
              </a:rPr>
              <a:t>Hiérarchie des </a:t>
            </a:r>
            <a:r>
              <a:rPr lang="fr-FR" sz="2000" b="1" dirty="0" smtClean="0">
                <a:solidFill>
                  <a:schemeClr val="tx1"/>
                </a:solidFill>
                <a:latin typeface="Century Gothic" panose="020B0502020202020204" pitchFamily="34" charset="0"/>
              </a:rPr>
              <a:t>résultats</a:t>
            </a:r>
            <a:endParaRPr lang="fr-FR" sz="2000" b="1" dirty="0">
              <a:solidFill>
                <a:schemeClr val="tx1"/>
              </a:solidFill>
              <a:latin typeface="Century Gothic" panose="020B0502020202020204" pitchFamily="34" charset="0"/>
            </a:endParaRPr>
          </a:p>
        </p:txBody>
      </p:sp>
      <p:sp>
        <p:nvSpPr>
          <p:cNvPr id="14" name="Rectangle 13"/>
          <p:cNvSpPr/>
          <p:nvPr/>
        </p:nvSpPr>
        <p:spPr>
          <a:xfrm>
            <a:off x="5799909" y="4632564"/>
            <a:ext cx="1724297" cy="389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000" b="1" dirty="0">
              <a:solidFill>
                <a:schemeClr val="tx1"/>
              </a:solidFill>
              <a:latin typeface="Century Gothic" panose="020B0502020202020204" pitchFamily="34" charset="0"/>
            </a:endParaRPr>
          </a:p>
          <a:p>
            <a:pPr algn="ctr"/>
            <a:r>
              <a:rPr lang="fr-FR" sz="2000" b="1" dirty="0" smtClean="0">
                <a:solidFill>
                  <a:schemeClr val="tx1"/>
                </a:solidFill>
                <a:latin typeface="Century Gothic" panose="020B0502020202020204" pitchFamily="34" charset="0"/>
              </a:rPr>
              <a:t>Intrants</a:t>
            </a:r>
          </a:p>
          <a:p>
            <a:r>
              <a:rPr lang="fr-FR" sz="2000" b="1" dirty="0" smtClean="0">
                <a:solidFill>
                  <a:schemeClr val="tx1"/>
                </a:solidFill>
                <a:latin typeface="Century Gothic" panose="020B0502020202020204" pitchFamily="34" charset="0"/>
              </a:rPr>
              <a:t> </a:t>
            </a:r>
            <a:endParaRPr lang="fr-FR" sz="2000" b="1" dirty="0">
              <a:solidFill>
                <a:schemeClr val="tx1"/>
              </a:solidFill>
              <a:latin typeface="Century Gothic" panose="020B0502020202020204" pitchFamily="34" charset="0"/>
            </a:endParaRPr>
          </a:p>
        </p:txBody>
      </p:sp>
      <p:sp>
        <p:nvSpPr>
          <p:cNvPr id="15" name="Rectangle 14"/>
          <p:cNvSpPr/>
          <p:nvPr/>
        </p:nvSpPr>
        <p:spPr>
          <a:xfrm>
            <a:off x="5812972" y="3668453"/>
            <a:ext cx="1698172" cy="5747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Produits (extrants)</a:t>
            </a:r>
            <a:endParaRPr lang="fr-FR" sz="2000" b="1" dirty="0">
              <a:solidFill>
                <a:schemeClr val="tx1"/>
              </a:solidFill>
              <a:latin typeface="Century Gothic" panose="020B0502020202020204" pitchFamily="34" charset="0"/>
            </a:endParaRPr>
          </a:p>
        </p:txBody>
      </p:sp>
      <p:sp>
        <p:nvSpPr>
          <p:cNvPr id="16" name="Rectangle 15"/>
          <p:cNvSpPr/>
          <p:nvPr/>
        </p:nvSpPr>
        <p:spPr>
          <a:xfrm>
            <a:off x="5826034" y="2786114"/>
            <a:ext cx="1567543" cy="611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Effets</a:t>
            </a:r>
            <a:endParaRPr lang="fr-FR" sz="2000" b="1" dirty="0">
              <a:solidFill>
                <a:schemeClr val="tx1"/>
              </a:solidFill>
              <a:latin typeface="Century Gothic" panose="020B0502020202020204" pitchFamily="34" charset="0"/>
            </a:endParaRPr>
          </a:p>
        </p:txBody>
      </p:sp>
      <p:sp>
        <p:nvSpPr>
          <p:cNvPr id="17" name="Rectangle 16"/>
          <p:cNvSpPr/>
          <p:nvPr/>
        </p:nvSpPr>
        <p:spPr>
          <a:xfrm>
            <a:off x="5852160" y="1875350"/>
            <a:ext cx="1410788" cy="640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Century Gothic" panose="020B0502020202020204" pitchFamily="34" charset="0"/>
              </a:rPr>
              <a:t>Impacts</a:t>
            </a:r>
            <a:endParaRPr lang="fr-FR" sz="20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4275052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273687"/>
            <a:ext cx="7886700" cy="758280"/>
          </a:xfrm>
        </p:spPr>
        <p:txBody>
          <a:bodyPr/>
          <a:lstStyle/>
          <a:p>
            <a:pPr algn="ctr"/>
            <a:r>
              <a:rPr lang="fr-FR" b="1" dirty="0"/>
              <a:t>Concepts </a:t>
            </a:r>
            <a:r>
              <a:rPr lang="fr-FR" b="1" dirty="0" smtClean="0"/>
              <a:t>clés</a:t>
            </a:r>
            <a:endParaRPr lang="fr-FR" b="1" dirty="0"/>
          </a:p>
        </p:txBody>
      </p:sp>
      <p:sp>
        <p:nvSpPr>
          <p:cNvPr id="3" name="Espace réservé du contenu 2"/>
          <p:cNvSpPr>
            <a:spLocks noGrp="1"/>
          </p:cNvSpPr>
          <p:nvPr>
            <p:ph idx="1"/>
          </p:nvPr>
        </p:nvSpPr>
        <p:spPr>
          <a:xfrm>
            <a:off x="182880" y="1031967"/>
            <a:ext cx="8830491" cy="5144996"/>
          </a:xfrm>
        </p:spPr>
        <p:txBody>
          <a:bodyPr>
            <a:normAutofit/>
          </a:bodyPr>
          <a:lstStyle/>
          <a:p>
            <a:pPr marL="0" indent="0" algn="just">
              <a:buNone/>
            </a:pPr>
            <a:r>
              <a:rPr lang="fr-FR" sz="2200" dirty="0" smtClean="0">
                <a:latin typeface="Century Gothic" panose="020B0502020202020204" pitchFamily="34" charset="0"/>
              </a:rPr>
              <a:t>Le changement s’appuie sur la hiérarchie des résultats. Les étapes </a:t>
            </a:r>
            <a:r>
              <a:rPr lang="fr-FR" sz="2200" dirty="0">
                <a:latin typeface="Century Gothic" panose="020B0502020202020204" pitchFamily="34" charset="0"/>
              </a:rPr>
              <a:t>de développement d’une </a:t>
            </a:r>
            <a:r>
              <a:rPr lang="fr-FR" sz="2200" dirty="0" smtClean="0">
                <a:latin typeface="Century Gothic" panose="020B0502020202020204" pitchFamily="34" charset="0"/>
              </a:rPr>
              <a:t>théorie du changement peuvent être:</a:t>
            </a:r>
            <a:endParaRPr lang="fr-FR" sz="2200" dirty="0">
              <a:latin typeface="Century Gothic" panose="020B0502020202020204" pitchFamily="34" charset="0"/>
            </a:endParaRPr>
          </a:p>
          <a:p>
            <a:pPr algn="just"/>
            <a:r>
              <a:rPr lang="fr-FR" sz="2200" b="1" dirty="0" smtClean="0">
                <a:latin typeface="Century Gothic" panose="020B0502020202020204" pitchFamily="34" charset="0"/>
              </a:rPr>
              <a:t>Etape1</a:t>
            </a:r>
            <a:r>
              <a:rPr lang="fr-FR" sz="2200" b="1" dirty="0">
                <a:latin typeface="Century Gothic" panose="020B0502020202020204" pitchFamily="34" charset="0"/>
              </a:rPr>
              <a:t>:</a:t>
            </a:r>
            <a:r>
              <a:rPr lang="fr-FR" sz="2200" b="1" dirty="0" smtClean="0">
                <a:latin typeface="Century Gothic" panose="020B0502020202020204" pitchFamily="34" charset="0"/>
              </a:rPr>
              <a:t> </a:t>
            </a:r>
            <a:r>
              <a:rPr lang="fr-FR" sz="2200" i="1" dirty="0">
                <a:latin typeface="Century Gothic" panose="020B0502020202020204" pitchFamily="34" charset="0"/>
              </a:rPr>
              <a:t>Identifier les résultats à long terme </a:t>
            </a:r>
            <a:r>
              <a:rPr lang="fr-FR" sz="2200" i="1" dirty="0" smtClean="0">
                <a:latin typeface="Century Gothic" panose="020B0502020202020204" pitchFamily="34" charset="0"/>
              </a:rPr>
              <a:t>(impact) </a:t>
            </a:r>
            <a:endParaRPr lang="fr-FR" sz="2200" dirty="0">
              <a:latin typeface="Century Gothic" panose="020B0502020202020204" pitchFamily="34" charset="0"/>
            </a:endParaRPr>
          </a:p>
          <a:p>
            <a:pPr algn="just"/>
            <a:r>
              <a:rPr lang="fr-FR" sz="2200" b="1" dirty="0" smtClean="0">
                <a:latin typeface="Century Gothic" panose="020B0502020202020204" pitchFamily="34" charset="0"/>
              </a:rPr>
              <a:t>Etape 2</a:t>
            </a:r>
            <a:r>
              <a:rPr lang="fr-FR" sz="2200" b="1" dirty="0">
                <a:latin typeface="Century Gothic" panose="020B0502020202020204" pitchFamily="34" charset="0"/>
              </a:rPr>
              <a:t>:</a:t>
            </a:r>
            <a:r>
              <a:rPr lang="fr-FR" sz="2200" b="1" dirty="0" smtClean="0">
                <a:latin typeface="Century Gothic" panose="020B0502020202020204" pitchFamily="34" charset="0"/>
              </a:rPr>
              <a:t> </a:t>
            </a:r>
            <a:r>
              <a:rPr lang="fr-FR" sz="2200" i="1" dirty="0">
                <a:latin typeface="Century Gothic" panose="020B0502020202020204" pitchFamily="34" charset="0"/>
              </a:rPr>
              <a:t>Développer </a:t>
            </a:r>
            <a:r>
              <a:rPr lang="fr-FR" sz="2200" i="1" dirty="0" smtClean="0">
                <a:latin typeface="Century Gothic" panose="020B0502020202020204" pitchFamily="34" charset="0"/>
              </a:rPr>
              <a:t>les </a:t>
            </a:r>
            <a:r>
              <a:rPr lang="fr-FR" sz="2200" i="1" dirty="0">
                <a:latin typeface="Century Gothic" panose="020B0502020202020204" pitchFamily="34" charset="0"/>
              </a:rPr>
              <a:t>résultats intermédiaires </a:t>
            </a:r>
            <a:r>
              <a:rPr lang="fr-FR" sz="2200" i="1" dirty="0" smtClean="0">
                <a:latin typeface="Century Gothic" panose="020B0502020202020204" pitchFamily="34" charset="0"/>
              </a:rPr>
              <a:t>(effets) </a:t>
            </a:r>
            <a:endParaRPr lang="fr-FR" sz="2200" dirty="0">
              <a:latin typeface="Century Gothic" panose="020B0502020202020204" pitchFamily="34" charset="0"/>
            </a:endParaRPr>
          </a:p>
          <a:p>
            <a:pPr algn="just"/>
            <a:r>
              <a:rPr lang="fr-FR" sz="2200" b="1" dirty="0" smtClean="0">
                <a:latin typeface="Century Gothic" panose="020B0502020202020204" pitchFamily="34" charset="0"/>
              </a:rPr>
              <a:t>Etape 3: </a:t>
            </a:r>
            <a:r>
              <a:rPr lang="fr-FR" sz="2200" i="1" dirty="0" smtClean="0">
                <a:latin typeface="Century Gothic" panose="020B0502020202020204" pitchFamily="34" charset="0"/>
              </a:rPr>
              <a:t>Opérationnaliser </a:t>
            </a:r>
            <a:r>
              <a:rPr lang="fr-FR" sz="2200" i="1" dirty="0">
                <a:latin typeface="Century Gothic" panose="020B0502020202020204" pitchFamily="34" charset="0"/>
              </a:rPr>
              <a:t>les </a:t>
            </a:r>
            <a:r>
              <a:rPr lang="fr-FR" sz="2200" i="1" dirty="0" smtClean="0">
                <a:latin typeface="Century Gothic" panose="020B0502020202020204" pitchFamily="34" charset="0"/>
              </a:rPr>
              <a:t>résultats immédiats (produits ou extrants) </a:t>
            </a:r>
            <a:endParaRPr lang="fr-FR" sz="2200" dirty="0">
              <a:latin typeface="Century Gothic" panose="020B0502020202020204" pitchFamily="34" charset="0"/>
            </a:endParaRPr>
          </a:p>
          <a:p>
            <a:pPr algn="just"/>
            <a:r>
              <a:rPr lang="fr-FR" sz="2200" b="1" dirty="0" smtClean="0">
                <a:latin typeface="Century Gothic" panose="020B0502020202020204" pitchFamily="34" charset="0"/>
              </a:rPr>
              <a:t>Etape 4: </a:t>
            </a:r>
            <a:r>
              <a:rPr lang="fr-FR" sz="2200" i="1" dirty="0" smtClean="0">
                <a:latin typeface="Century Gothic" panose="020B0502020202020204" pitchFamily="34" charset="0"/>
              </a:rPr>
              <a:t>Définir </a:t>
            </a:r>
            <a:r>
              <a:rPr lang="fr-FR" sz="2200" i="1" dirty="0">
                <a:latin typeface="Century Gothic" panose="020B0502020202020204" pitchFamily="34" charset="0"/>
              </a:rPr>
              <a:t>les interventions </a:t>
            </a:r>
            <a:r>
              <a:rPr lang="fr-FR" sz="2200" i="1" dirty="0" smtClean="0">
                <a:latin typeface="Century Gothic" panose="020B0502020202020204" pitchFamily="34" charset="0"/>
              </a:rPr>
              <a:t>(Activités) </a:t>
            </a:r>
            <a:endParaRPr lang="fr-FR" sz="2200" dirty="0">
              <a:latin typeface="Century Gothic" panose="020B0502020202020204" pitchFamily="34" charset="0"/>
            </a:endParaRPr>
          </a:p>
          <a:p>
            <a:pPr algn="just"/>
            <a:r>
              <a:rPr lang="fr-FR" sz="2200" b="1" dirty="0" smtClean="0">
                <a:latin typeface="Century Gothic" panose="020B0502020202020204" pitchFamily="34" charset="0"/>
              </a:rPr>
              <a:t>Etape 5</a:t>
            </a:r>
            <a:r>
              <a:rPr lang="fr-FR" sz="2200" b="1" dirty="0">
                <a:latin typeface="Century Gothic" panose="020B0502020202020204" pitchFamily="34" charset="0"/>
              </a:rPr>
              <a:t>:</a:t>
            </a:r>
            <a:r>
              <a:rPr lang="fr-FR" sz="2200" b="1" dirty="0" smtClean="0">
                <a:latin typeface="Century Gothic" panose="020B0502020202020204" pitchFamily="34" charset="0"/>
              </a:rPr>
              <a:t> </a:t>
            </a:r>
            <a:r>
              <a:rPr lang="fr-FR" sz="2200" i="1" dirty="0">
                <a:latin typeface="Century Gothic" panose="020B0502020202020204" pitchFamily="34" charset="0"/>
              </a:rPr>
              <a:t>Formuler les </a:t>
            </a:r>
            <a:r>
              <a:rPr lang="fr-FR" sz="2200" i="1" dirty="0" smtClean="0">
                <a:latin typeface="Century Gothic" panose="020B0502020202020204" pitchFamily="34" charset="0"/>
              </a:rPr>
              <a:t>hypothèses</a:t>
            </a:r>
            <a:endParaRPr lang="fr-FR" sz="2200" dirty="0">
              <a:latin typeface="Century Gothic" panose="020B0502020202020204" pitchFamily="34" charset="0"/>
            </a:endParaRPr>
          </a:p>
          <a:p>
            <a:pPr algn="just"/>
            <a:endParaRPr lang="fr-FR" sz="2200" dirty="0">
              <a:latin typeface="Century Gothic" panose="020B0502020202020204" pitchFamily="34" charset="0"/>
            </a:endParaRPr>
          </a:p>
        </p:txBody>
      </p:sp>
    </p:spTree>
    <p:extLst>
      <p:ext uri="{BB962C8B-B14F-4D97-AF65-F5344CB8AC3E}">
        <p14:creationId xmlns:p14="http://schemas.microsoft.com/office/powerpoint/2010/main" val="231072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211674"/>
            <a:ext cx="8058150" cy="728154"/>
          </a:xfrm>
        </p:spPr>
        <p:txBody>
          <a:bodyPr>
            <a:normAutofit/>
          </a:bodyPr>
          <a:lstStyle/>
          <a:p>
            <a:pPr algn="ctr"/>
            <a:r>
              <a:rPr lang="fr-FR" b="1" dirty="0" smtClean="0"/>
              <a:t>Exemple sur la chaine des résultats</a:t>
            </a:r>
            <a:endParaRPr lang="fr-FR" dirty="0"/>
          </a:p>
        </p:txBody>
      </p:sp>
      <p:sp>
        <p:nvSpPr>
          <p:cNvPr id="6" name="Flèche vers le haut 5"/>
          <p:cNvSpPr/>
          <p:nvPr/>
        </p:nvSpPr>
        <p:spPr>
          <a:xfrm>
            <a:off x="300446" y="822960"/>
            <a:ext cx="5212080" cy="5878286"/>
          </a:xfrm>
          <a:prstGeom prst="up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965959" y="5811876"/>
            <a:ext cx="2063931" cy="400110"/>
          </a:xfrm>
          <a:prstGeom prst="rect">
            <a:avLst/>
          </a:prstGeom>
          <a:solidFill>
            <a:srgbClr val="00B050"/>
          </a:solidFill>
        </p:spPr>
        <p:txBody>
          <a:bodyPr wrap="square" rtlCol="0">
            <a:spAutoFit/>
          </a:bodyPr>
          <a:lstStyle/>
          <a:p>
            <a:pPr algn="ctr"/>
            <a:r>
              <a:rPr lang="fr-FR" sz="2000" b="1" dirty="0" smtClean="0"/>
              <a:t>Intrants</a:t>
            </a:r>
            <a:endParaRPr lang="fr-FR" sz="2000" b="1" dirty="0"/>
          </a:p>
        </p:txBody>
      </p:sp>
      <p:sp>
        <p:nvSpPr>
          <p:cNvPr id="8" name="ZoneTexte 7"/>
          <p:cNvSpPr txBox="1"/>
          <p:nvPr/>
        </p:nvSpPr>
        <p:spPr>
          <a:xfrm>
            <a:off x="2105567" y="4678189"/>
            <a:ext cx="1658983" cy="400110"/>
          </a:xfrm>
          <a:prstGeom prst="rect">
            <a:avLst/>
          </a:prstGeom>
          <a:solidFill>
            <a:schemeClr val="accent4">
              <a:lumMod val="75000"/>
            </a:schemeClr>
          </a:solidFill>
        </p:spPr>
        <p:txBody>
          <a:bodyPr wrap="square" rtlCol="0">
            <a:spAutoFit/>
          </a:bodyPr>
          <a:lstStyle/>
          <a:p>
            <a:pPr algn="ctr"/>
            <a:r>
              <a:rPr lang="fr-FR" sz="2000" dirty="0" smtClean="0"/>
              <a:t>Produits</a:t>
            </a:r>
            <a:endParaRPr lang="fr-FR" sz="2000" dirty="0"/>
          </a:p>
        </p:txBody>
      </p:sp>
      <p:sp>
        <p:nvSpPr>
          <p:cNvPr id="9" name="ZoneTexte 8"/>
          <p:cNvSpPr txBox="1"/>
          <p:nvPr/>
        </p:nvSpPr>
        <p:spPr>
          <a:xfrm>
            <a:off x="2344784" y="3553479"/>
            <a:ext cx="1058091" cy="400110"/>
          </a:xfrm>
          <a:prstGeom prst="rect">
            <a:avLst/>
          </a:prstGeom>
          <a:solidFill>
            <a:schemeClr val="accent3">
              <a:lumMod val="75000"/>
            </a:schemeClr>
          </a:solidFill>
        </p:spPr>
        <p:txBody>
          <a:bodyPr wrap="square" rtlCol="0">
            <a:spAutoFit/>
          </a:bodyPr>
          <a:lstStyle/>
          <a:p>
            <a:pPr algn="ctr"/>
            <a:r>
              <a:rPr lang="fr-FR" sz="2000" dirty="0" smtClean="0"/>
              <a:t>Effet</a:t>
            </a:r>
            <a:endParaRPr lang="fr-FR" sz="2000" dirty="0"/>
          </a:p>
        </p:txBody>
      </p:sp>
      <p:sp>
        <p:nvSpPr>
          <p:cNvPr id="10" name="ZoneTexte 9"/>
          <p:cNvSpPr txBox="1"/>
          <p:nvPr/>
        </p:nvSpPr>
        <p:spPr>
          <a:xfrm>
            <a:off x="2037806" y="2522918"/>
            <a:ext cx="1920239" cy="400110"/>
          </a:xfrm>
          <a:prstGeom prst="rect">
            <a:avLst/>
          </a:prstGeom>
          <a:solidFill>
            <a:schemeClr val="accent2">
              <a:lumMod val="75000"/>
            </a:schemeClr>
          </a:solidFill>
        </p:spPr>
        <p:txBody>
          <a:bodyPr wrap="square" rtlCol="0">
            <a:spAutoFit/>
          </a:bodyPr>
          <a:lstStyle/>
          <a:p>
            <a:pPr algn="ctr"/>
            <a:r>
              <a:rPr lang="fr-FR" sz="2000" dirty="0" smtClean="0">
                <a:latin typeface="Century Gothic" panose="020B0502020202020204" pitchFamily="34" charset="0"/>
              </a:rPr>
              <a:t>Impact</a:t>
            </a:r>
            <a:endParaRPr lang="fr-FR" sz="2000" dirty="0">
              <a:latin typeface="Century Gothic" panose="020B0502020202020204" pitchFamily="34" charset="0"/>
            </a:endParaRPr>
          </a:p>
        </p:txBody>
      </p:sp>
      <p:sp>
        <p:nvSpPr>
          <p:cNvPr id="11" name="Ellipse 10"/>
          <p:cNvSpPr/>
          <p:nvPr/>
        </p:nvSpPr>
        <p:spPr>
          <a:xfrm>
            <a:off x="5573346" y="5774463"/>
            <a:ext cx="1986373" cy="8651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Pommes </a:t>
            </a:r>
          </a:p>
          <a:p>
            <a:pPr algn="ctr"/>
            <a:r>
              <a:rPr lang="fr-FR" dirty="0" smtClean="0"/>
              <a:t>Personnes malades</a:t>
            </a:r>
            <a:endParaRPr lang="fr-FR" dirty="0"/>
          </a:p>
        </p:txBody>
      </p:sp>
      <p:sp>
        <p:nvSpPr>
          <p:cNvPr id="12" name="Ellipse 11"/>
          <p:cNvSpPr/>
          <p:nvPr/>
        </p:nvSpPr>
        <p:spPr>
          <a:xfrm>
            <a:off x="5414557" y="4388833"/>
            <a:ext cx="2063931" cy="978821"/>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Pommes consommées</a:t>
            </a:r>
            <a:endParaRPr lang="fr-FR" dirty="0"/>
          </a:p>
        </p:txBody>
      </p:sp>
      <p:sp>
        <p:nvSpPr>
          <p:cNvPr id="13" name="Ellipse 12"/>
          <p:cNvSpPr/>
          <p:nvPr/>
        </p:nvSpPr>
        <p:spPr>
          <a:xfrm>
            <a:off x="5463542" y="3433726"/>
            <a:ext cx="2063931" cy="75764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Statut nutritionnel amélioré</a:t>
            </a:r>
            <a:endParaRPr lang="fr-FR" dirty="0"/>
          </a:p>
        </p:txBody>
      </p:sp>
      <p:sp>
        <p:nvSpPr>
          <p:cNvPr id="14" name="Ellipse 13"/>
          <p:cNvSpPr/>
          <p:nvPr/>
        </p:nvSpPr>
        <p:spPr>
          <a:xfrm>
            <a:off x="5512526" y="1966834"/>
            <a:ext cx="1894114" cy="928356"/>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Santé améliorée</a:t>
            </a:r>
            <a:endParaRPr lang="fr-FR" dirty="0"/>
          </a:p>
        </p:txBody>
      </p:sp>
    </p:spTree>
    <p:extLst>
      <p:ext uri="{BB962C8B-B14F-4D97-AF65-F5344CB8AC3E}">
        <p14:creationId xmlns:p14="http://schemas.microsoft.com/office/powerpoint/2010/main" val="177701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a:xfrm>
            <a:off x="628650" y="249596"/>
            <a:ext cx="7886700" cy="856498"/>
          </a:xfrm>
        </p:spPr>
        <p:txBody>
          <a:bodyPr>
            <a:normAutofit/>
          </a:bodyPr>
          <a:lstStyle/>
          <a:p>
            <a:r>
              <a:rPr lang="fr-FR" b="1" dirty="0"/>
              <a:t>Exemple sur la chaine des résultats</a:t>
            </a:r>
            <a:endParaRPr lang="en-US" b="1" dirty="0"/>
          </a:p>
        </p:txBody>
      </p:sp>
      <p:sp>
        <p:nvSpPr>
          <p:cNvPr id="31749" name="Line 1031"/>
          <p:cNvSpPr>
            <a:spLocks noChangeShapeType="1"/>
          </p:cNvSpPr>
          <p:nvPr/>
        </p:nvSpPr>
        <p:spPr bwMode="auto">
          <a:xfrm flipV="1">
            <a:off x="3446860" y="4891089"/>
            <a:ext cx="0" cy="58936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50" name="Line 1032"/>
          <p:cNvSpPr>
            <a:spLocks noChangeShapeType="1"/>
          </p:cNvSpPr>
          <p:nvPr/>
        </p:nvSpPr>
        <p:spPr bwMode="auto">
          <a:xfrm flipV="1">
            <a:off x="3446860" y="4033839"/>
            <a:ext cx="0" cy="58936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51" name="Line 1033"/>
          <p:cNvSpPr>
            <a:spLocks noChangeShapeType="1"/>
          </p:cNvSpPr>
          <p:nvPr/>
        </p:nvSpPr>
        <p:spPr bwMode="auto">
          <a:xfrm flipV="1">
            <a:off x="3446860" y="3189685"/>
            <a:ext cx="0" cy="589359"/>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52" name="Line 1034"/>
          <p:cNvSpPr>
            <a:spLocks noChangeShapeType="1"/>
          </p:cNvSpPr>
          <p:nvPr/>
        </p:nvSpPr>
        <p:spPr bwMode="auto">
          <a:xfrm flipV="1">
            <a:off x="3446860" y="2362201"/>
            <a:ext cx="0" cy="58936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grpSp>
        <p:nvGrpSpPr>
          <p:cNvPr id="31753" name="Group 1066"/>
          <p:cNvGrpSpPr>
            <a:grpSpLocks/>
          </p:cNvGrpSpPr>
          <p:nvPr/>
        </p:nvGrpSpPr>
        <p:grpSpPr bwMode="auto">
          <a:xfrm>
            <a:off x="2709864" y="2456259"/>
            <a:ext cx="5299472" cy="840581"/>
            <a:chOff x="1316" y="1343"/>
            <a:chExt cx="4451" cy="706"/>
          </a:xfrm>
        </p:grpSpPr>
        <p:grpSp>
          <p:nvGrpSpPr>
            <p:cNvPr id="31778" name="Group 1036"/>
            <p:cNvGrpSpPr>
              <a:grpSpLocks/>
            </p:cNvGrpSpPr>
            <p:nvPr/>
          </p:nvGrpSpPr>
          <p:grpSpPr bwMode="auto">
            <a:xfrm>
              <a:off x="1316" y="1501"/>
              <a:ext cx="1236" cy="461"/>
              <a:chOff x="1553" y="1535"/>
              <a:chExt cx="1236" cy="461"/>
            </a:xfrm>
          </p:grpSpPr>
          <p:sp>
            <p:nvSpPr>
              <p:cNvPr id="31780" name="AutoShape 1037">
                <a:hlinkClick r:id="" action="ppaction://noaction" highlightClick="1"/>
              </p:cNvPr>
              <p:cNvSpPr>
                <a:spLocks noChangeArrowheads="1"/>
              </p:cNvSpPr>
              <p:nvPr/>
            </p:nvSpPr>
            <p:spPr bwMode="auto">
              <a:xfrm>
                <a:off x="1553" y="1535"/>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1781" name="Rectangle 1038"/>
              <p:cNvSpPr>
                <a:spLocks noChangeArrowheads="1"/>
              </p:cNvSpPr>
              <p:nvPr/>
            </p:nvSpPr>
            <p:spPr bwMode="auto">
              <a:xfrm>
                <a:off x="1825" y="1611"/>
                <a:ext cx="694"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Effets</a:t>
                </a:r>
                <a:endParaRPr lang="en-US" sz="1800" b="1" dirty="0">
                  <a:solidFill>
                    <a:schemeClr val="tx1"/>
                  </a:solidFill>
                </a:endParaRPr>
              </a:p>
            </p:txBody>
          </p:sp>
        </p:grpSp>
        <p:sp>
          <p:nvSpPr>
            <p:cNvPr id="31779" name="Rectangle 1039"/>
            <p:cNvSpPr>
              <a:spLocks noChangeArrowheads="1"/>
            </p:cNvSpPr>
            <p:nvPr/>
          </p:nvSpPr>
          <p:spPr bwMode="auto">
            <a:xfrm>
              <a:off x="2767" y="1343"/>
              <a:ext cx="3000" cy="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Utilisation accrue de </a:t>
              </a:r>
              <a:r>
                <a:rPr lang="fr-FR" sz="1800" dirty="0" err="1" smtClean="0"/>
                <a:t>Orasel</a:t>
              </a:r>
              <a:r>
                <a:rPr lang="fr-FR" sz="1800" dirty="0" smtClean="0"/>
                <a:t> dans le traitement de la diarrhée des enfants </a:t>
              </a:r>
              <a:endParaRPr lang="fr-FR" sz="1800" dirty="0"/>
            </a:p>
          </p:txBody>
        </p:sp>
      </p:grpSp>
      <p:grpSp>
        <p:nvGrpSpPr>
          <p:cNvPr id="31754" name="Group 1067"/>
          <p:cNvGrpSpPr>
            <a:grpSpLocks/>
          </p:cNvGrpSpPr>
          <p:nvPr/>
        </p:nvGrpSpPr>
        <p:grpSpPr bwMode="auto">
          <a:xfrm>
            <a:off x="2709864" y="3257554"/>
            <a:ext cx="5289947" cy="1089423"/>
            <a:chOff x="1316" y="2016"/>
            <a:chExt cx="4443" cy="915"/>
          </a:xfrm>
        </p:grpSpPr>
        <p:grpSp>
          <p:nvGrpSpPr>
            <p:cNvPr id="31774" name="Group 1041"/>
            <p:cNvGrpSpPr>
              <a:grpSpLocks/>
            </p:cNvGrpSpPr>
            <p:nvPr/>
          </p:nvGrpSpPr>
          <p:grpSpPr bwMode="auto">
            <a:xfrm>
              <a:off x="1316" y="2210"/>
              <a:ext cx="1236" cy="461"/>
              <a:chOff x="1553" y="2196"/>
              <a:chExt cx="1236" cy="461"/>
            </a:xfrm>
          </p:grpSpPr>
          <p:sp>
            <p:nvSpPr>
              <p:cNvPr id="31776" name="AutoShape 1042">
                <a:hlinkClick r:id="" action="ppaction://noaction" highlightClick="1"/>
              </p:cNvPr>
              <p:cNvSpPr>
                <a:spLocks noChangeArrowheads="1"/>
              </p:cNvSpPr>
              <p:nvPr/>
            </p:nvSpPr>
            <p:spPr bwMode="auto">
              <a:xfrm>
                <a:off x="1553" y="2196"/>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1777" name="Rectangle 1043"/>
              <p:cNvSpPr>
                <a:spLocks noChangeArrowheads="1"/>
              </p:cNvSpPr>
              <p:nvPr/>
            </p:nvSpPr>
            <p:spPr bwMode="auto">
              <a:xfrm>
                <a:off x="1708" y="2272"/>
                <a:ext cx="9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Extrants</a:t>
                </a:r>
                <a:endParaRPr lang="en-US" sz="1800" b="1" dirty="0">
                  <a:solidFill>
                    <a:schemeClr val="tx1"/>
                  </a:solidFill>
                </a:endParaRPr>
              </a:p>
            </p:txBody>
          </p:sp>
        </p:grpSp>
        <p:sp>
          <p:nvSpPr>
            <p:cNvPr id="31775" name="Rectangle 1044"/>
            <p:cNvSpPr>
              <a:spLocks noChangeArrowheads="1"/>
            </p:cNvSpPr>
            <p:nvPr/>
          </p:nvSpPr>
          <p:spPr bwMode="auto">
            <a:xfrm>
              <a:off x="2759" y="2016"/>
              <a:ext cx="3000" cy="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Des enseignements de qualité sur les services </a:t>
              </a:r>
              <a:r>
                <a:rPr lang="fr-FR" sz="1800" dirty="0" err="1" smtClean="0"/>
                <a:t>Orasel</a:t>
              </a:r>
              <a:r>
                <a:rPr lang="fr-FR" sz="1800" dirty="0" smtClean="0"/>
                <a:t> et les moyens d’y accéder sont fournis au mères</a:t>
              </a:r>
              <a:endParaRPr lang="fr-FR" sz="1800" dirty="0"/>
            </a:p>
          </p:txBody>
        </p:sp>
      </p:grpSp>
      <p:grpSp>
        <p:nvGrpSpPr>
          <p:cNvPr id="31755" name="Group 1068"/>
          <p:cNvGrpSpPr>
            <a:grpSpLocks/>
          </p:cNvGrpSpPr>
          <p:nvPr/>
        </p:nvGrpSpPr>
        <p:grpSpPr bwMode="auto">
          <a:xfrm>
            <a:off x="2709864" y="4306495"/>
            <a:ext cx="5038717" cy="1089423"/>
            <a:chOff x="1316" y="2897"/>
            <a:chExt cx="4231" cy="915"/>
          </a:xfrm>
        </p:grpSpPr>
        <p:grpSp>
          <p:nvGrpSpPr>
            <p:cNvPr id="31770" name="Group 1046"/>
            <p:cNvGrpSpPr>
              <a:grpSpLocks/>
            </p:cNvGrpSpPr>
            <p:nvPr/>
          </p:nvGrpSpPr>
          <p:grpSpPr bwMode="auto">
            <a:xfrm>
              <a:off x="1316" y="2931"/>
              <a:ext cx="1236" cy="461"/>
              <a:chOff x="1553" y="2857"/>
              <a:chExt cx="1236" cy="461"/>
            </a:xfrm>
          </p:grpSpPr>
          <p:sp>
            <p:nvSpPr>
              <p:cNvPr id="31772" name="AutoShape 1047">
                <a:hlinkClick r:id="" action="ppaction://noaction" highlightClick="1"/>
              </p:cNvPr>
              <p:cNvSpPr>
                <a:spLocks noChangeArrowheads="1"/>
              </p:cNvSpPr>
              <p:nvPr/>
            </p:nvSpPr>
            <p:spPr bwMode="auto">
              <a:xfrm>
                <a:off x="1553" y="2857"/>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1773" name="Rectangle 1048"/>
              <p:cNvSpPr>
                <a:spLocks noChangeArrowheads="1"/>
              </p:cNvSpPr>
              <p:nvPr/>
            </p:nvSpPr>
            <p:spPr bwMode="auto">
              <a:xfrm>
                <a:off x="1690" y="2933"/>
                <a:ext cx="96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Activités</a:t>
                </a:r>
                <a:endParaRPr lang="en-US" sz="1800" b="1" dirty="0">
                  <a:solidFill>
                    <a:schemeClr val="tx1"/>
                  </a:solidFill>
                </a:endParaRPr>
              </a:p>
            </p:txBody>
          </p:sp>
        </p:grpSp>
        <p:sp>
          <p:nvSpPr>
            <p:cNvPr id="31771" name="Rectangle 1049"/>
            <p:cNvSpPr>
              <a:spLocks noChangeArrowheads="1"/>
            </p:cNvSpPr>
            <p:nvPr/>
          </p:nvSpPr>
          <p:spPr bwMode="auto">
            <a:xfrm>
              <a:off x="2729" y="2897"/>
              <a:ext cx="2818" cy="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Organiser des campagnes de sensibilisation/formations pour éduquer les mères et  personnel santé  sur </a:t>
              </a:r>
              <a:r>
                <a:rPr lang="fr-FR" sz="1800" dirty="0" err="1" smtClean="0"/>
                <a:t>Orasel</a:t>
              </a:r>
              <a:endParaRPr lang="fr-FR" sz="1800" dirty="0"/>
            </a:p>
          </p:txBody>
        </p:sp>
      </p:grpSp>
      <p:grpSp>
        <p:nvGrpSpPr>
          <p:cNvPr id="31756" name="Group 1069"/>
          <p:cNvGrpSpPr>
            <a:grpSpLocks/>
          </p:cNvGrpSpPr>
          <p:nvPr/>
        </p:nvGrpSpPr>
        <p:grpSpPr bwMode="auto">
          <a:xfrm>
            <a:off x="2718197" y="5281615"/>
            <a:ext cx="4916091" cy="666750"/>
            <a:chOff x="1323" y="3716"/>
            <a:chExt cx="4129" cy="560"/>
          </a:xfrm>
        </p:grpSpPr>
        <p:grpSp>
          <p:nvGrpSpPr>
            <p:cNvPr id="31766" name="Group 1051"/>
            <p:cNvGrpSpPr>
              <a:grpSpLocks/>
            </p:cNvGrpSpPr>
            <p:nvPr/>
          </p:nvGrpSpPr>
          <p:grpSpPr bwMode="auto">
            <a:xfrm>
              <a:off x="1323" y="3716"/>
              <a:ext cx="1236" cy="538"/>
              <a:chOff x="1560" y="3594"/>
              <a:chExt cx="1236" cy="538"/>
            </a:xfrm>
          </p:grpSpPr>
          <p:sp>
            <p:nvSpPr>
              <p:cNvPr id="31768" name="AutoShape 1052">
                <a:hlinkClick r:id="" action="ppaction://noaction" highlightClick="1"/>
              </p:cNvPr>
              <p:cNvSpPr>
                <a:spLocks noChangeArrowheads="1"/>
              </p:cNvSpPr>
              <p:nvPr/>
            </p:nvSpPr>
            <p:spPr bwMode="auto">
              <a:xfrm>
                <a:off x="1560" y="3671"/>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1769" name="Rectangle 1053"/>
              <p:cNvSpPr>
                <a:spLocks noChangeArrowheads="1"/>
              </p:cNvSpPr>
              <p:nvPr/>
            </p:nvSpPr>
            <p:spPr bwMode="auto">
              <a:xfrm>
                <a:off x="1738" y="3594"/>
                <a:ext cx="866"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Intrants</a:t>
                </a:r>
                <a:endParaRPr lang="en-US" sz="1800" b="1" dirty="0">
                  <a:solidFill>
                    <a:schemeClr val="tx1"/>
                  </a:solidFill>
                </a:endParaRPr>
              </a:p>
            </p:txBody>
          </p:sp>
        </p:grpSp>
        <p:sp>
          <p:nvSpPr>
            <p:cNvPr id="31767" name="Rectangle 1054"/>
            <p:cNvSpPr>
              <a:spLocks noChangeArrowheads="1"/>
            </p:cNvSpPr>
            <p:nvPr/>
          </p:nvSpPr>
          <p:spPr bwMode="auto">
            <a:xfrm>
              <a:off x="2768" y="3780"/>
              <a:ext cx="2684"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Fonds, Produits </a:t>
              </a:r>
              <a:r>
                <a:rPr lang="fr-FR" sz="1800" dirty="0" err="1" smtClean="0"/>
                <a:t>Orasel</a:t>
              </a:r>
              <a:r>
                <a:rPr lang="fr-FR" sz="1800" dirty="0" smtClean="0"/>
                <a:t>, formateurs, </a:t>
              </a:r>
              <a:endParaRPr lang="fr-FR" sz="1800" dirty="0"/>
            </a:p>
          </p:txBody>
        </p:sp>
      </p:grpSp>
      <p:grpSp>
        <p:nvGrpSpPr>
          <p:cNvPr id="31757" name="Group 1065"/>
          <p:cNvGrpSpPr>
            <a:grpSpLocks/>
          </p:cNvGrpSpPr>
          <p:nvPr/>
        </p:nvGrpSpPr>
        <p:grpSpPr bwMode="auto">
          <a:xfrm>
            <a:off x="2709046" y="1894285"/>
            <a:ext cx="4914900" cy="590550"/>
            <a:chOff x="1316" y="800"/>
            <a:chExt cx="4128" cy="496"/>
          </a:xfrm>
        </p:grpSpPr>
        <p:grpSp>
          <p:nvGrpSpPr>
            <p:cNvPr id="31762" name="Group 1056"/>
            <p:cNvGrpSpPr>
              <a:grpSpLocks/>
            </p:cNvGrpSpPr>
            <p:nvPr/>
          </p:nvGrpSpPr>
          <p:grpSpPr bwMode="auto">
            <a:xfrm>
              <a:off x="1316" y="806"/>
              <a:ext cx="1236" cy="461"/>
              <a:chOff x="1459" y="811"/>
              <a:chExt cx="1236" cy="461"/>
            </a:xfrm>
          </p:grpSpPr>
          <p:sp>
            <p:nvSpPr>
              <p:cNvPr id="31764" name="AutoShape 1057">
                <a:hlinkClick r:id="" action="ppaction://noaction" highlightClick="1"/>
              </p:cNvPr>
              <p:cNvSpPr>
                <a:spLocks noChangeArrowheads="1"/>
              </p:cNvSpPr>
              <p:nvPr/>
            </p:nvSpPr>
            <p:spPr bwMode="auto">
              <a:xfrm>
                <a:off x="1459" y="811"/>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1765" name="Rectangle 1058"/>
              <p:cNvSpPr>
                <a:spLocks noChangeArrowheads="1"/>
              </p:cNvSpPr>
              <p:nvPr/>
            </p:nvSpPr>
            <p:spPr bwMode="auto">
              <a:xfrm>
                <a:off x="1666" y="992"/>
                <a:ext cx="826"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650" b="1" dirty="0">
                    <a:solidFill>
                      <a:schemeClr val="tx1"/>
                    </a:solidFill>
                  </a:rPr>
                  <a:t>Impacts</a:t>
                </a:r>
              </a:p>
            </p:txBody>
          </p:sp>
        </p:grpSp>
        <p:sp>
          <p:nvSpPr>
            <p:cNvPr id="31763" name="Rectangle 1059"/>
            <p:cNvSpPr>
              <a:spLocks noChangeArrowheads="1"/>
            </p:cNvSpPr>
            <p:nvPr/>
          </p:nvSpPr>
          <p:spPr bwMode="auto">
            <a:xfrm>
              <a:off x="2760" y="800"/>
              <a:ext cx="2684"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spcBef>
                  <a:spcPct val="80000"/>
                </a:spcBef>
              </a:pPr>
              <a:r>
                <a:rPr lang="fr-FR" sz="1800" dirty="0" smtClean="0"/>
                <a:t>Réduction de la mortalité et de la morbidité infantile</a:t>
              </a:r>
              <a:endParaRPr lang="fr-FR" sz="1800" dirty="0"/>
            </a:p>
          </p:txBody>
        </p:sp>
      </p:grpSp>
      <p:sp>
        <p:nvSpPr>
          <p:cNvPr id="31758" name="Line 1070"/>
          <p:cNvSpPr>
            <a:spLocks noChangeShapeType="1"/>
          </p:cNvSpPr>
          <p:nvPr/>
        </p:nvSpPr>
        <p:spPr bwMode="auto">
          <a:xfrm flipH="1">
            <a:off x="3681413" y="2461023"/>
            <a:ext cx="13098" cy="183356"/>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59" name="Line 1071"/>
          <p:cNvSpPr>
            <a:spLocks noChangeShapeType="1"/>
          </p:cNvSpPr>
          <p:nvPr/>
        </p:nvSpPr>
        <p:spPr bwMode="auto">
          <a:xfrm flipH="1">
            <a:off x="3688556" y="3186113"/>
            <a:ext cx="1191" cy="296466"/>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60" name="Line 1072"/>
          <p:cNvSpPr>
            <a:spLocks noChangeShapeType="1"/>
          </p:cNvSpPr>
          <p:nvPr/>
        </p:nvSpPr>
        <p:spPr bwMode="auto">
          <a:xfrm flipH="1">
            <a:off x="3696892" y="4039792"/>
            <a:ext cx="1190" cy="296465"/>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1761" name="Line 1073"/>
          <p:cNvSpPr>
            <a:spLocks noChangeShapeType="1"/>
          </p:cNvSpPr>
          <p:nvPr/>
        </p:nvSpPr>
        <p:spPr bwMode="auto">
          <a:xfrm>
            <a:off x="3692129" y="4885135"/>
            <a:ext cx="2382" cy="48815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2" name="Parenthèse ouvrante 1"/>
          <p:cNvSpPr/>
          <p:nvPr/>
        </p:nvSpPr>
        <p:spPr>
          <a:xfrm>
            <a:off x="2141731" y="2757488"/>
            <a:ext cx="567316" cy="1021556"/>
          </a:xfrm>
          <a:prstGeom prst="leftBracket">
            <a:avLst/>
          </a:prstGeom>
          <a:ln w="28575">
            <a:solidFill>
              <a:srgbClr val="005A8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350"/>
          </a:p>
        </p:txBody>
      </p:sp>
      <p:sp>
        <p:nvSpPr>
          <p:cNvPr id="39" name="Parenthèse ouvrante 38"/>
          <p:cNvSpPr/>
          <p:nvPr/>
        </p:nvSpPr>
        <p:spPr>
          <a:xfrm>
            <a:off x="2110587" y="3894678"/>
            <a:ext cx="567316" cy="1728650"/>
          </a:xfrm>
          <a:prstGeom prst="leftBracket">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350"/>
          </a:p>
        </p:txBody>
      </p:sp>
      <p:sp>
        <p:nvSpPr>
          <p:cNvPr id="3" name="Rectangle 2"/>
          <p:cNvSpPr/>
          <p:nvPr/>
        </p:nvSpPr>
        <p:spPr>
          <a:xfrm>
            <a:off x="1143000" y="2951560"/>
            <a:ext cx="1310878" cy="32147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500" b="1" dirty="0">
                <a:solidFill>
                  <a:schemeClr val="tx1"/>
                </a:solidFill>
              </a:rPr>
              <a:t>Efficacité</a:t>
            </a:r>
          </a:p>
        </p:txBody>
      </p:sp>
      <p:sp>
        <p:nvSpPr>
          <p:cNvPr id="41" name="Rectangle 40"/>
          <p:cNvSpPr/>
          <p:nvPr/>
        </p:nvSpPr>
        <p:spPr>
          <a:xfrm>
            <a:off x="1093633" y="4622053"/>
            <a:ext cx="1310878" cy="32147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1500" b="1" dirty="0">
                <a:solidFill>
                  <a:schemeClr val="tx1"/>
                </a:solidFill>
              </a:rPr>
              <a:t>Efficience</a:t>
            </a:r>
          </a:p>
        </p:txBody>
      </p:sp>
    </p:spTree>
    <p:extLst>
      <p:ext uri="{BB962C8B-B14F-4D97-AF65-F5344CB8AC3E}">
        <p14:creationId xmlns:p14="http://schemas.microsoft.com/office/powerpoint/2010/main" val="416623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098"/>
          <p:cNvSpPr>
            <a:spLocks noGrp="1" noChangeArrowheads="1"/>
          </p:cNvSpPr>
          <p:nvPr>
            <p:ph type="title"/>
          </p:nvPr>
        </p:nvSpPr>
        <p:spPr>
          <a:xfrm>
            <a:off x="887274" y="280207"/>
            <a:ext cx="7113726" cy="470668"/>
          </a:xfrm>
        </p:spPr>
        <p:txBody>
          <a:bodyPr>
            <a:normAutofit/>
          </a:bodyPr>
          <a:lstStyle/>
          <a:p>
            <a:pPr algn="ctr"/>
            <a:r>
              <a:rPr lang="fr-FR" sz="2400" b="1" dirty="0"/>
              <a:t>Exemple sur la chaine des résultats</a:t>
            </a:r>
            <a:endParaRPr lang="en-US" sz="2400" b="1" dirty="0"/>
          </a:p>
        </p:txBody>
      </p:sp>
      <p:sp>
        <p:nvSpPr>
          <p:cNvPr id="32772" name="Line 4104"/>
          <p:cNvSpPr>
            <a:spLocks noChangeShapeType="1"/>
          </p:cNvSpPr>
          <p:nvPr/>
        </p:nvSpPr>
        <p:spPr bwMode="auto">
          <a:xfrm flipV="1">
            <a:off x="3446860" y="4892279"/>
            <a:ext cx="0" cy="589359"/>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73" name="Line 4105"/>
          <p:cNvSpPr>
            <a:spLocks noChangeShapeType="1"/>
          </p:cNvSpPr>
          <p:nvPr/>
        </p:nvSpPr>
        <p:spPr bwMode="auto">
          <a:xfrm flipV="1">
            <a:off x="3446860" y="4035029"/>
            <a:ext cx="0" cy="589359"/>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74" name="Line 4106"/>
          <p:cNvSpPr>
            <a:spLocks noChangeShapeType="1"/>
          </p:cNvSpPr>
          <p:nvPr/>
        </p:nvSpPr>
        <p:spPr bwMode="auto">
          <a:xfrm flipV="1">
            <a:off x="3446860" y="3188495"/>
            <a:ext cx="0" cy="58936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75" name="Line 4107"/>
          <p:cNvSpPr>
            <a:spLocks noChangeShapeType="1"/>
          </p:cNvSpPr>
          <p:nvPr/>
        </p:nvSpPr>
        <p:spPr bwMode="auto">
          <a:xfrm flipV="1">
            <a:off x="3446860" y="2363391"/>
            <a:ext cx="0" cy="589359"/>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grpSp>
        <p:nvGrpSpPr>
          <p:cNvPr id="32776" name="Group 4108"/>
          <p:cNvGrpSpPr>
            <a:grpSpLocks/>
          </p:cNvGrpSpPr>
          <p:nvPr/>
        </p:nvGrpSpPr>
        <p:grpSpPr bwMode="auto">
          <a:xfrm>
            <a:off x="2709863" y="2622946"/>
            <a:ext cx="5276850" cy="840580"/>
            <a:chOff x="1316" y="1483"/>
            <a:chExt cx="4432" cy="706"/>
          </a:xfrm>
        </p:grpSpPr>
        <p:grpSp>
          <p:nvGrpSpPr>
            <p:cNvPr id="32801" name="Group 4109"/>
            <p:cNvGrpSpPr>
              <a:grpSpLocks/>
            </p:cNvGrpSpPr>
            <p:nvPr/>
          </p:nvGrpSpPr>
          <p:grpSpPr bwMode="auto">
            <a:xfrm>
              <a:off x="1316" y="1501"/>
              <a:ext cx="1236" cy="461"/>
              <a:chOff x="1553" y="1535"/>
              <a:chExt cx="1236" cy="461"/>
            </a:xfrm>
          </p:grpSpPr>
          <p:sp>
            <p:nvSpPr>
              <p:cNvPr id="32803" name="AutoShape 4110">
                <a:hlinkClick r:id="" action="ppaction://noaction" highlightClick="1"/>
              </p:cNvPr>
              <p:cNvSpPr>
                <a:spLocks noChangeArrowheads="1"/>
              </p:cNvSpPr>
              <p:nvPr/>
            </p:nvSpPr>
            <p:spPr bwMode="auto">
              <a:xfrm>
                <a:off x="1553" y="1535"/>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2804" name="Rectangle 4111"/>
              <p:cNvSpPr>
                <a:spLocks noChangeArrowheads="1"/>
              </p:cNvSpPr>
              <p:nvPr/>
            </p:nvSpPr>
            <p:spPr bwMode="auto">
              <a:xfrm>
                <a:off x="1798" y="1622"/>
                <a:ext cx="747"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Effets</a:t>
                </a:r>
                <a:r>
                  <a:rPr lang="en-US" sz="1800" b="1" dirty="0">
                    <a:solidFill>
                      <a:schemeClr val="bg1"/>
                    </a:solidFill>
                  </a:rPr>
                  <a:t> </a:t>
                </a:r>
              </a:p>
            </p:txBody>
          </p:sp>
        </p:grpSp>
        <p:sp>
          <p:nvSpPr>
            <p:cNvPr id="32802" name="Rectangle 4112"/>
            <p:cNvSpPr>
              <a:spLocks noChangeArrowheads="1"/>
            </p:cNvSpPr>
            <p:nvPr/>
          </p:nvSpPr>
          <p:spPr bwMode="auto">
            <a:xfrm>
              <a:off x="2748" y="1483"/>
              <a:ext cx="3000" cy="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Amélioration des aptitudes: lire, écrire, s’exprimer, compter</a:t>
              </a:r>
              <a:endParaRPr lang="fr-FR" sz="1800" dirty="0"/>
            </a:p>
          </p:txBody>
        </p:sp>
      </p:grpSp>
      <p:grpSp>
        <p:nvGrpSpPr>
          <p:cNvPr id="32777" name="Group 4113"/>
          <p:cNvGrpSpPr>
            <a:grpSpLocks/>
          </p:cNvGrpSpPr>
          <p:nvPr/>
        </p:nvGrpSpPr>
        <p:grpSpPr bwMode="auto">
          <a:xfrm>
            <a:off x="2709862" y="3457578"/>
            <a:ext cx="5291138" cy="590551"/>
            <a:chOff x="1316" y="2190"/>
            <a:chExt cx="4444" cy="496"/>
          </a:xfrm>
        </p:grpSpPr>
        <p:grpSp>
          <p:nvGrpSpPr>
            <p:cNvPr id="32797" name="Group 4114"/>
            <p:cNvGrpSpPr>
              <a:grpSpLocks/>
            </p:cNvGrpSpPr>
            <p:nvPr/>
          </p:nvGrpSpPr>
          <p:grpSpPr bwMode="auto">
            <a:xfrm>
              <a:off x="1316" y="2210"/>
              <a:ext cx="1236" cy="461"/>
              <a:chOff x="1553" y="2196"/>
              <a:chExt cx="1236" cy="461"/>
            </a:xfrm>
          </p:grpSpPr>
          <p:sp>
            <p:nvSpPr>
              <p:cNvPr id="32799" name="AutoShape 4115">
                <a:hlinkClick r:id="" action="ppaction://noaction" highlightClick="1"/>
              </p:cNvPr>
              <p:cNvSpPr>
                <a:spLocks noChangeArrowheads="1"/>
              </p:cNvSpPr>
              <p:nvPr/>
            </p:nvSpPr>
            <p:spPr bwMode="auto">
              <a:xfrm>
                <a:off x="1553" y="2196"/>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2800" name="Rectangle 4116"/>
              <p:cNvSpPr>
                <a:spLocks noChangeArrowheads="1"/>
              </p:cNvSpPr>
              <p:nvPr/>
            </p:nvSpPr>
            <p:spPr bwMode="auto">
              <a:xfrm>
                <a:off x="1707" y="2283"/>
                <a:ext cx="9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Extrants</a:t>
                </a:r>
                <a:endParaRPr lang="en-US" sz="1800" b="1" dirty="0">
                  <a:solidFill>
                    <a:schemeClr val="tx1"/>
                  </a:solidFill>
                </a:endParaRPr>
              </a:p>
            </p:txBody>
          </p:sp>
        </p:grpSp>
        <p:sp>
          <p:nvSpPr>
            <p:cNvPr id="32798" name="Rectangle 4117"/>
            <p:cNvSpPr>
              <a:spLocks noChangeArrowheads="1"/>
            </p:cNvSpPr>
            <p:nvPr/>
          </p:nvSpPr>
          <p:spPr bwMode="auto">
            <a:xfrm>
              <a:off x="2760" y="2190"/>
              <a:ext cx="3000"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Fourniture d’enseignements  de qualité aux adulte</a:t>
              </a:r>
              <a:r>
                <a:rPr lang="en-US" sz="1800" dirty="0" smtClean="0"/>
                <a:t>s</a:t>
              </a:r>
              <a:endParaRPr lang="en-US" sz="1800" dirty="0"/>
            </a:p>
          </p:txBody>
        </p:sp>
      </p:grpSp>
      <p:grpSp>
        <p:nvGrpSpPr>
          <p:cNvPr id="32778" name="Group 4118"/>
          <p:cNvGrpSpPr>
            <a:grpSpLocks/>
          </p:cNvGrpSpPr>
          <p:nvPr/>
        </p:nvGrpSpPr>
        <p:grpSpPr bwMode="auto">
          <a:xfrm>
            <a:off x="2709863" y="4346977"/>
            <a:ext cx="5119698" cy="645319"/>
            <a:chOff x="1316" y="2931"/>
            <a:chExt cx="4299" cy="542"/>
          </a:xfrm>
        </p:grpSpPr>
        <p:grpSp>
          <p:nvGrpSpPr>
            <p:cNvPr id="32793" name="Group 4119"/>
            <p:cNvGrpSpPr>
              <a:grpSpLocks/>
            </p:cNvGrpSpPr>
            <p:nvPr/>
          </p:nvGrpSpPr>
          <p:grpSpPr bwMode="auto">
            <a:xfrm>
              <a:off x="1316" y="2931"/>
              <a:ext cx="1236" cy="461"/>
              <a:chOff x="1553" y="2857"/>
              <a:chExt cx="1236" cy="461"/>
            </a:xfrm>
          </p:grpSpPr>
          <p:sp>
            <p:nvSpPr>
              <p:cNvPr id="32795" name="AutoShape 4120">
                <a:hlinkClick r:id="" action="ppaction://noaction" highlightClick="1"/>
              </p:cNvPr>
              <p:cNvSpPr>
                <a:spLocks noChangeArrowheads="1"/>
              </p:cNvSpPr>
              <p:nvPr/>
            </p:nvSpPr>
            <p:spPr bwMode="auto">
              <a:xfrm>
                <a:off x="1553" y="2857"/>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2796" name="Rectangle 4121"/>
              <p:cNvSpPr>
                <a:spLocks noChangeArrowheads="1"/>
              </p:cNvSpPr>
              <p:nvPr/>
            </p:nvSpPr>
            <p:spPr bwMode="auto">
              <a:xfrm>
                <a:off x="1690" y="2944"/>
                <a:ext cx="96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Activités</a:t>
                </a:r>
                <a:endParaRPr lang="en-US" sz="1800" b="1" dirty="0">
                  <a:solidFill>
                    <a:schemeClr val="tx1"/>
                  </a:solidFill>
                </a:endParaRPr>
              </a:p>
            </p:txBody>
          </p:sp>
        </p:grpSp>
        <p:sp>
          <p:nvSpPr>
            <p:cNvPr id="32794" name="Rectangle 4122"/>
            <p:cNvSpPr>
              <a:spLocks noChangeArrowheads="1"/>
            </p:cNvSpPr>
            <p:nvPr/>
          </p:nvSpPr>
          <p:spPr bwMode="auto">
            <a:xfrm>
              <a:off x="2797" y="2977"/>
              <a:ext cx="2818"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Organiser des sessions de formations </a:t>
              </a:r>
              <a:endParaRPr lang="fr-FR" sz="1800" dirty="0"/>
            </a:p>
          </p:txBody>
        </p:sp>
      </p:grpSp>
      <p:grpSp>
        <p:nvGrpSpPr>
          <p:cNvPr id="32779" name="Group 4123"/>
          <p:cNvGrpSpPr>
            <a:grpSpLocks/>
          </p:cNvGrpSpPr>
          <p:nvPr/>
        </p:nvGrpSpPr>
        <p:grpSpPr bwMode="auto">
          <a:xfrm>
            <a:off x="2694385" y="5028010"/>
            <a:ext cx="4914900" cy="840581"/>
            <a:chOff x="1316" y="3516"/>
            <a:chExt cx="4128" cy="706"/>
          </a:xfrm>
        </p:grpSpPr>
        <p:grpSp>
          <p:nvGrpSpPr>
            <p:cNvPr id="32789" name="Group 4124"/>
            <p:cNvGrpSpPr>
              <a:grpSpLocks/>
            </p:cNvGrpSpPr>
            <p:nvPr/>
          </p:nvGrpSpPr>
          <p:grpSpPr bwMode="auto">
            <a:xfrm>
              <a:off x="1316" y="3640"/>
              <a:ext cx="1236" cy="461"/>
              <a:chOff x="1553" y="3518"/>
              <a:chExt cx="1236" cy="461"/>
            </a:xfrm>
          </p:grpSpPr>
          <p:sp>
            <p:nvSpPr>
              <p:cNvPr id="32791" name="AutoShape 4125">
                <a:hlinkClick r:id="" action="ppaction://noaction" highlightClick="1"/>
              </p:cNvPr>
              <p:cNvSpPr>
                <a:spLocks noChangeArrowheads="1"/>
              </p:cNvSpPr>
              <p:nvPr/>
            </p:nvSpPr>
            <p:spPr bwMode="auto">
              <a:xfrm>
                <a:off x="1553" y="3518"/>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p>
            </p:txBody>
          </p:sp>
          <p:sp>
            <p:nvSpPr>
              <p:cNvPr id="32792" name="Rectangle 4126"/>
              <p:cNvSpPr>
                <a:spLocks noChangeArrowheads="1"/>
              </p:cNvSpPr>
              <p:nvPr/>
            </p:nvSpPr>
            <p:spPr bwMode="auto">
              <a:xfrm>
                <a:off x="1738" y="3605"/>
                <a:ext cx="866"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800" b="1" dirty="0" err="1">
                    <a:solidFill>
                      <a:schemeClr val="tx1"/>
                    </a:solidFill>
                  </a:rPr>
                  <a:t>Intrants</a:t>
                </a:r>
                <a:endParaRPr lang="en-US" sz="1800" b="1" dirty="0">
                  <a:solidFill>
                    <a:schemeClr val="tx1"/>
                  </a:solidFill>
                </a:endParaRPr>
              </a:p>
            </p:txBody>
          </p:sp>
        </p:grpSp>
        <p:sp>
          <p:nvSpPr>
            <p:cNvPr id="32790" name="Rectangle 4127"/>
            <p:cNvSpPr>
              <a:spLocks noChangeArrowheads="1"/>
            </p:cNvSpPr>
            <p:nvPr/>
          </p:nvSpPr>
          <p:spPr bwMode="auto">
            <a:xfrm>
              <a:off x="2760" y="3516"/>
              <a:ext cx="2684" cy="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r>
                <a:rPr lang="fr-FR" sz="1800" dirty="0" smtClean="0"/>
                <a:t>Salles de formations, formateurs, </a:t>
              </a:r>
              <a:r>
                <a:rPr lang="fr-FR" sz="1800" dirty="0" err="1" smtClean="0"/>
                <a:t>materiel</a:t>
              </a:r>
              <a:r>
                <a:rPr lang="fr-FR" sz="1800" dirty="0" smtClean="0"/>
                <a:t> de formation</a:t>
              </a:r>
              <a:endParaRPr lang="fr-FR" sz="1800" dirty="0"/>
            </a:p>
          </p:txBody>
        </p:sp>
      </p:grpSp>
      <p:grpSp>
        <p:nvGrpSpPr>
          <p:cNvPr id="32780" name="Group 4128"/>
          <p:cNvGrpSpPr>
            <a:grpSpLocks/>
          </p:cNvGrpSpPr>
          <p:nvPr/>
        </p:nvGrpSpPr>
        <p:grpSpPr bwMode="auto">
          <a:xfrm>
            <a:off x="2709862" y="1816894"/>
            <a:ext cx="4938713" cy="935831"/>
            <a:chOff x="1316" y="806"/>
            <a:chExt cx="4148" cy="786"/>
          </a:xfrm>
        </p:grpSpPr>
        <p:grpSp>
          <p:nvGrpSpPr>
            <p:cNvPr id="32785" name="Group 4129"/>
            <p:cNvGrpSpPr>
              <a:grpSpLocks/>
            </p:cNvGrpSpPr>
            <p:nvPr/>
          </p:nvGrpSpPr>
          <p:grpSpPr bwMode="auto">
            <a:xfrm>
              <a:off x="1316" y="806"/>
              <a:ext cx="1236" cy="461"/>
              <a:chOff x="1459" y="811"/>
              <a:chExt cx="1236" cy="461"/>
            </a:xfrm>
          </p:grpSpPr>
          <p:sp>
            <p:nvSpPr>
              <p:cNvPr id="32787" name="AutoShape 4130">
                <a:hlinkClick r:id="" action="ppaction://noaction" highlightClick="1"/>
              </p:cNvPr>
              <p:cNvSpPr>
                <a:spLocks noChangeArrowheads="1"/>
              </p:cNvSpPr>
              <p:nvPr/>
            </p:nvSpPr>
            <p:spPr bwMode="auto">
              <a:xfrm>
                <a:off x="1459" y="811"/>
                <a:ext cx="1236" cy="461"/>
              </a:xfrm>
              <a:prstGeom prst="actionButtonBlank">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endParaRPr lang="fr-FR" sz="1800">
                  <a:solidFill>
                    <a:schemeClr val="tx1"/>
                  </a:solidFill>
                </a:endParaRPr>
              </a:p>
            </p:txBody>
          </p:sp>
          <p:sp>
            <p:nvSpPr>
              <p:cNvPr id="32788" name="Rectangle 4131"/>
              <p:cNvSpPr>
                <a:spLocks noChangeArrowheads="1"/>
              </p:cNvSpPr>
              <p:nvPr/>
            </p:nvSpPr>
            <p:spPr bwMode="auto">
              <a:xfrm>
                <a:off x="1665" y="907"/>
                <a:ext cx="826"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lnSpc>
                    <a:spcPct val="90000"/>
                  </a:lnSpc>
                  <a:defRPr sz="2400">
                    <a:solidFill>
                      <a:srgbClr val="CC0000"/>
                    </a:solidFill>
                    <a:latin typeface="Arial" panose="020B0604020202020204" pitchFamily="34" charset="0"/>
                  </a:defRPr>
                </a:lvl1pPr>
                <a:lvl2pPr marL="742950" indent="-285750" algn="ctr">
                  <a:lnSpc>
                    <a:spcPct val="90000"/>
                  </a:lnSpc>
                  <a:defRPr sz="2400">
                    <a:solidFill>
                      <a:srgbClr val="CC0000"/>
                    </a:solidFill>
                    <a:latin typeface="Arial" panose="020B0604020202020204" pitchFamily="34" charset="0"/>
                  </a:defRPr>
                </a:lvl2pPr>
                <a:lvl3pPr marL="1143000" indent="-228600" algn="ctr">
                  <a:lnSpc>
                    <a:spcPct val="90000"/>
                  </a:lnSpc>
                  <a:defRPr sz="2400">
                    <a:solidFill>
                      <a:srgbClr val="CC0000"/>
                    </a:solidFill>
                    <a:latin typeface="Arial" panose="020B0604020202020204" pitchFamily="34" charset="0"/>
                  </a:defRPr>
                </a:lvl3pPr>
                <a:lvl4pPr marL="1600200" indent="-228600" algn="ctr">
                  <a:lnSpc>
                    <a:spcPct val="90000"/>
                  </a:lnSpc>
                  <a:defRPr sz="2400">
                    <a:solidFill>
                      <a:srgbClr val="CC0000"/>
                    </a:solidFill>
                    <a:latin typeface="Arial" panose="020B0604020202020204" pitchFamily="34" charset="0"/>
                  </a:defRPr>
                </a:lvl4pPr>
                <a:lvl5pPr marL="2057400" indent="-228600" algn="ctr">
                  <a:lnSpc>
                    <a:spcPct val="90000"/>
                  </a:lnSpc>
                  <a:defRPr sz="2400">
                    <a:solidFill>
                      <a:srgbClr val="CC0000"/>
                    </a:solidFill>
                    <a:latin typeface="Arial" panose="020B0604020202020204" pitchFamily="34" charset="0"/>
                  </a:defRPr>
                </a:lvl5pPr>
                <a:lvl6pPr marL="25146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6pPr>
                <a:lvl7pPr marL="29718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7pPr>
                <a:lvl8pPr marL="34290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8pPr>
                <a:lvl9pPr marL="3886200" indent="-228600" algn="ctr" eaLnBrk="0" fontAlgn="base" hangingPunct="0">
                  <a:lnSpc>
                    <a:spcPct val="90000"/>
                  </a:lnSpc>
                  <a:spcBef>
                    <a:spcPct val="0"/>
                  </a:spcBef>
                  <a:spcAft>
                    <a:spcPct val="0"/>
                  </a:spcAft>
                  <a:defRPr sz="2400">
                    <a:solidFill>
                      <a:srgbClr val="CC0000"/>
                    </a:solidFill>
                    <a:latin typeface="Arial" panose="020B0604020202020204" pitchFamily="34" charset="0"/>
                  </a:defRPr>
                </a:lvl9pPr>
              </a:lstStyle>
              <a:p>
                <a:pPr eaLnBrk="1" hangingPunct="1"/>
                <a:r>
                  <a:rPr lang="en-US" sz="1650" b="1" dirty="0">
                    <a:solidFill>
                      <a:schemeClr val="tx1"/>
                    </a:solidFill>
                  </a:rPr>
                  <a:t>Impacts</a:t>
                </a:r>
              </a:p>
            </p:txBody>
          </p:sp>
        </p:grpSp>
        <p:sp>
          <p:nvSpPr>
            <p:cNvPr id="32786" name="Rectangle 4132"/>
            <p:cNvSpPr>
              <a:spLocks noChangeArrowheads="1"/>
            </p:cNvSpPr>
            <p:nvPr/>
          </p:nvSpPr>
          <p:spPr bwMode="auto">
            <a:xfrm>
              <a:off x="2780" y="886"/>
              <a:ext cx="2684" cy="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96863" indent="-296863">
                <a:lnSpc>
                  <a:spcPct val="90000"/>
                </a:lnSpc>
                <a:spcBef>
                  <a:spcPct val="50000"/>
                </a:spcBef>
                <a:buClr>
                  <a:srgbClr val="CC0000"/>
                </a:buClr>
                <a:buSzPct val="125000"/>
                <a:buChar char="•"/>
                <a:defRPr sz="2400">
                  <a:solidFill>
                    <a:schemeClr val="tx1"/>
                  </a:solidFill>
                  <a:latin typeface="Arial" panose="020B0604020202020204" pitchFamily="34" charset="0"/>
                </a:defRPr>
              </a:lvl1pPr>
              <a:lvl2pPr marL="742950" indent="-338138">
                <a:lnSpc>
                  <a:spcPct val="90000"/>
                </a:lnSpc>
                <a:spcBef>
                  <a:spcPct val="50000"/>
                </a:spcBef>
                <a:buClr>
                  <a:srgbClr val="CC0000"/>
                </a:buClr>
                <a:buSzPct val="125000"/>
                <a:buChar char="–"/>
                <a:defRPr sz="2400">
                  <a:solidFill>
                    <a:schemeClr val="tx1"/>
                  </a:solidFill>
                  <a:latin typeface="Arial" panose="020B0604020202020204" pitchFamily="34" charset="0"/>
                </a:defRPr>
              </a:lvl2pPr>
              <a:lvl3pPr marL="1143000" indent="-228600">
                <a:lnSpc>
                  <a:spcPct val="90000"/>
                </a:lnSpc>
                <a:spcBef>
                  <a:spcPct val="50000"/>
                </a:spcBef>
                <a:buClr>
                  <a:schemeClr val="tx1"/>
                </a:buClr>
                <a:buSzPct val="125000"/>
                <a:buChar char="•"/>
                <a:defRPr sz="2400">
                  <a:solidFill>
                    <a:schemeClr val="tx1"/>
                  </a:solidFill>
                  <a:latin typeface="Arial" panose="020B0604020202020204" pitchFamily="34" charset="0"/>
                </a:defRPr>
              </a:lvl3pPr>
              <a:lvl4pPr marL="16002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4pPr>
              <a:lvl5pPr marL="2057400" indent="-228600">
                <a:lnSpc>
                  <a:spcPct val="90000"/>
                </a:lnSpc>
                <a:spcBef>
                  <a:spcPct val="50000"/>
                </a:spcBef>
                <a:buClr>
                  <a:srgbClr val="CC0000"/>
                </a:buClr>
                <a:buSzPct val="125000"/>
                <a:buChar char="»"/>
                <a:defRPr sz="2400">
                  <a:solidFill>
                    <a:schemeClr val="tx1"/>
                  </a:solidFill>
                  <a:latin typeface="Arial" panose="020B0604020202020204" pitchFamily="34" charset="0"/>
                </a:defRPr>
              </a:lvl5pPr>
              <a:lvl6pPr marL="25146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6pPr>
              <a:lvl7pPr marL="29718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7pPr>
              <a:lvl8pPr marL="34290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8pPr>
              <a:lvl9pPr marL="3886200" indent="-228600" eaLnBrk="0" fontAlgn="base" hangingPunct="0">
                <a:lnSpc>
                  <a:spcPct val="90000"/>
                </a:lnSpc>
                <a:spcBef>
                  <a:spcPct val="50000"/>
                </a:spcBef>
                <a:spcAft>
                  <a:spcPct val="0"/>
                </a:spcAft>
                <a:buClr>
                  <a:srgbClr val="CC0000"/>
                </a:buClr>
                <a:buSzPct val="125000"/>
                <a:buChar char="»"/>
                <a:defRPr sz="2400">
                  <a:solidFill>
                    <a:schemeClr val="tx1"/>
                  </a:solidFill>
                  <a:latin typeface="Arial" panose="020B0604020202020204" pitchFamily="34" charset="0"/>
                </a:defRPr>
              </a:lvl9pPr>
            </a:lstStyle>
            <a:p>
              <a:pPr eaLnBrk="1" hangingPunct="1">
                <a:spcBef>
                  <a:spcPct val="80000"/>
                </a:spcBef>
              </a:pPr>
              <a:r>
                <a:rPr lang="fr-FR" sz="1800" dirty="0" smtClean="0"/>
                <a:t>Revenus plus élevés, accès à des emplois qualifiés</a:t>
              </a:r>
              <a:endParaRPr lang="fr-FR" sz="1800" dirty="0"/>
            </a:p>
          </p:txBody>
        </p:sp>
      </p:grpSp>
      <p:sp>
        <p:nvSpPr>
          <p:cNvPr id="32781" name="Line 4133"/>
          <p:cNvSpPr>
            <a:spLocks noChangeShapeType="1"/>
          </p:cNvSpPr>
          <p:nvPr/>
        </p:nvSpPr>
        <p:spPr bwMode="auto">
          <a:xfrm flipH="1">
            <a:off x="3654030" y="2364583"/>
            <a:ext cx="5953" cy="27027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82" name="Line 4134"/>
          <p:cNvSpPr>
            <a:spLocks noChangeShapeType="1"/>
          </p:cNvSpPr>
          <p:nvPr/>
        </p:nvSpPr>
        <p:spPr bwMode="auto">
          <a:xfrm>
            <a:off x="3683794" y="3205164"/>
            <a:ext cx="0" cy="278606"/>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83" name="Line 4135"/>
          <p:cNvSpPr>
            <a:spLocks noChangeShapeType="1"/>
          </p:cNvSpPr>
          <p:nvPr/>
        </p:nvSpPr>
        <p:spPr bwMode="auto">
          <a:xfrm flipH="1">
            <a:off x="3675460" y="4018361"/>
            <a:ext cx="0" cy="330994"/>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2784" name="Line 4137"/>
          <p:cNvSpPr>
            <a:spLocks noChangeShapeType="1"/>
          </p:cNvSpPr>
          <p:nvPr/>
        </p:nvSpPr>
        <p:spPr bwMode="auto">
          <a:xfrm>
            <a:off x="3726657" y="4897042"/>
            <a:ext cx="8335" cy="288131"/>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endParaRPr lang="fr-FR" sz="1350"/>
          </a:p>
        </p:txBody>
      </p:sp>
      <p:sp>
        <p:nvSpPr>
          <p:cNvPr id="37" name="Parenthèse ouvrante 36"/>
          <p:cNvSpPr/>
          <p:nvPr/>
        </p:nvSpPr>
        <p:spPr>
          <a:xfrm>
            <a:off x="2141731" y="2757488"/>
            <a:ext cx="567316" cy="1021556"/>
          </a:xfrm>
          <a:prstGeom prst="leftBracket">
            <a:avLst/>
          </a:prstGeom>
          <a:ln w="28575">
            <a:solidFill>
              <a:srgbClr val="005A8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350"/>
          </a:p>
        </p:txBody>
      </p:sp>
      <p:sp>
        <p:nvSpPr>
          <p:cNvPr id="38" name="Parenthèse ouvrante 37"/>
          <p:cNvSpPr/>
          <p:nvPr/>
        </p:nvSpPr>
        <p:spPr>
          <a:xfrm>
            <a:off x="2110587" y="3894678"/>
            <a:ext cx="567316" cy="1728650"/>
          </a:xfrm>
          <a:prstGeom prst="leftBracket">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350"/>
          </a:p>
        </p:txBody>
      </p:sp>
      <p:sp>
        <p:nvSpPr>
          <p:cNvPr id="39" name="Rectangle 38"/>
          <p:cNvSpPr/>
          <p:nvPr/>
        </p:nvSpPr>
        <p:spPr>
          <a:xfrm>
            <a:off x="1143000" y="2951560"/>
            <a:ext cx="1310878" cy="32147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r-FR" sz="1500" b="1" dirty="0">
                <a:solidFill>
                  <a:schemeClr val="tx1"/>
                </a:solidFill>
              </a:rPr>
              <a:t>Efficacité</a:t>
            </a:r>
          </a:p>
        </p:txBody>
      </p:sp>
      <p:sp>
        <p:nvSpPr>
          <p:cNvPr id="40" name="Rectangle 39"/>
          <p:cNvSpPr/>
          <p:nvPr/>
        </p:nvSpPr>
        <p:spPr>
          <a:xfrm>
            <a:off x="1143001" y="4621411"/>
            <a:ext cx="1310878" cy="32147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sz="1500" b="1" dirty="0">
                <a:solidFill>
                  <a:schemeClr val="tx1"/>
                </a:solidFill>
              </a:rPr>
              <a:t>Efficience</a:t>
            </a:r>
          </a:p>
        </p:txBody>
      </p:sp>
    </p:spTree>
    <p:extLst>
      <p:ext uri="{BB962C8B-B14F-4D97-AF65-F5344CB8AC3E}">
        <p14:creationId xmlns:p14="http://schemas.microsoft.com/office/powerpoint/2010/main" val="2803926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707" y="0"/>
            <a:ext cx="7886700" cy="366394"/>
          </a:xfrm>
        </p:spPr>
        <p:txBody>
          <a:bodyPr>
            <a:normAutofit fontScale="90000"/>
          </a:bodyPr>
          <a:lstStyle/>
          <a:p>
            <a:pPr algn="ctr"/>
            <a:r>
              <a:rPr lang="fr-FR" b="1" dirty="0" smtClean="0"/>
              <a:t>Brainstorming</a:t>
            </a:r>
            <a:endParaRPr lang="fr-FR"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31850597"/>
              </p:ext>
            </p:extLst>
          </p:nvPr>
        </p:nvGraphicFramePr>
        <p:xfrm>
          <a:off x="95534" y="346850"/>
          <a:ext cx="8934993" cy="6109717"/>
        </p:xfrm>
        <a:graphic>
          <a:graphicData uri="http://schemas.openxmlformats.org/drawingml/2006/table">
            <a:tbl>
              <a:tblPr firstRow="1" bandRow="1">
                <a:tableStyleId>{5C22544A-7EE6-4342-B048-85BDC9FD1C3A}</a:tableStyleId>
              </a:tblPr>
              <a:tblGrid>
                <a:gridCol w="6537278">
                  <a:extLst>
                    <a:ext uri="{9D8B030D-6E8A-4147-A177-3AD203B41FA5}">
                      <a16:colId xmlns="" xmlns:a16="http://schemas.microsoft.com/office/drawing/2014/main" val="2238760212"/>
                    </a:ext>
                  </a:extLst>
                </a:gridCol>
                <a:gridCol w="2397715">
                  <a:extLst>
                    <a:ext uri="{9D8B030D-6E8A-4147-A177-3AD203B41FA5}">
                      <a16:colId xmlns="" xmlns:a16="http://schemas.microsoft.com/office/drawing/2014/main" val="371316854"/>
                    </a:ext>
                  </a:extLst>
                </a:gridCol>
              </a:tblGrid>
              <a:tr h="353317">
                <a:tc>
                  <a:txBody>
                    <a:bodyPr/>
                    <a:lstStyle/>
                    <a:p>
                      <a:r>
                        <a:rPr lang="fr-FR" dirty="0" smtClean="0"/>
                        <a:t>Intitulé</a:t>
                      </a:r>
                      <a:endParaRPr lang="fr-FR" dirty="0"/>
                    </a:p>
                  </a:txBody>
                  <a:tcPr/>
                </a:tc>
                <a:tc>
                  <a:txBody>
                    <a:bodyPr/>
                    <a:lstStyle/>
                    <a:p>
                      <a:r>
                        <a:rPr lang="fr-FR" dirty="0" smtClean="0"/>
                        <a:t>produit/effet/impact?</a:t>
                      </a:r>
                      <a:endParaRPr lang="fr-FR" dirty="0"/>
                    </a:p>
                  </a:txBody>
                  <a:tcPr/>
                </a:tc>
                <a:extLst>
                  <a:ext uri="{0D108BD9-81ED-4DB2-BD59-A6C34878D82A}">
                    <a16:rowId xmlns="" xmlns:a16="http://schemas.microsoft.com/office/drawing/2014/main" val="693843091"/>
                  </a:ext>
                </a:extLst>
              </a:tr>
              <a:tr h="618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mn-lt"/>
                          <a:ea typeface="+mn-ea"/>
                          <a:cs typeface="+mn-cs"/>
                        </a:rPr>
                        <a:t>Les parents dispose de l’information sur l’importance de l’allaitement au sein</a:t>
                      </a:r>
                    </a:p>
                  </a:txBody>
                  <a:tcPr/>
                </a:tc>
                <a:tc>
                  <a:txBody>
                    <a:bodyPr/>
                    <a:lstStyle/>
                    <a:p>
                      <a:r>
                        <a:rPr lang="fr-FR" baseline="0" dirty="0" smtClean="0">
                          <a:solidFill>
                            <a:schemeClr val="tx1"/>
                          </a:solidFill>
                        </a:rPr>
                        <a:t>Produit</a:t>
                      </a:r>
                      <a:r>
                        <a:rPr lang="fr-FR" baseline="0" dirty="0" smtClean="0">
                          <a:solidFill>
                            <a:schemeClr val="tx1"/>
                          </a:solidFill>
                        </a:rPr>
                        <a:t>.</a:t>
                      </a:r>
                      <a:endParaRPr lang="fr-FR" dirty="0">
                        <a:solidFill>
                          <a:schemeClr val="tx1"/>
                        </a:solidFill>
                      </a:endParaRPr>
                    </a:p>
                  </a:txBody>
                  <a:tcPr/>
                </a:tc>
                <a:extLst>
                  <a:ext uri="{0D108BD9-81ED-4DB2-BD59-A6C34878D82A}">
                    <a16:rowId xmlns="" xmlns:a16="http://schemas.microsoft.com/office/drawing/2014/main" val="99433231"/>
                  </a:ext>
                </a:extLst>
              </a:tr>
              <a:tr h="444136">
                <a:tc>
                  <a:txBody>
                    <a:bodyPr/>
                    <a:lstStyle/>
                    <a:p>
                      <a:r>
                        <a:rPr lang="fr-FR" dirty="0" smtClean="0"/>
                        <a:t>Les enfants de la communauté locale sont en meilleure santé </a:t>
                      </a:r>
                      <a:endParaRPr lang="fr-FR" dirty="0"/>
                    </a:p>
                  </a:txBody>
                  <a:tcPr/>
                </a:tc>
                <a:tc>
                  <a:txBody>
                    <a:bodyPr/>
                    <a:lstStyle/>
                    <a:p>
                      <a:r>
                        <a:rPr lang="fr-FR" baseline="0" dirty="0" smtClean="0">
                          <a:solidFill>
                            <a:schemeClr val="tx1"/>
                          </a:solidFill>
                        </a:rPr>
                        <a:t>Impact</a:t>
                      </a:r>
                      <a:endParaRPr lang="fr-FR" dirty="0">
                        <a:solidFill>
                          <a:schemeClr val="tx1"/>
                        </a:solidFill>
                      </a:endParaRPr>
                    </a:p>
                  </a:txBody>
                  <a:tcPr/>
                </a:tc>
                <a:extLst>
                  <a:ext uri="{0D108BD9-81ED-4DB2-BD59-A6C34878D82A}">
                    <a16:rowId xmlns="" xmlns:a16="http://schemas.microsoft.com/office/drawing/2014/main" val="190266179"/>
                  </a:ext>
                </a:extLst>
              </a:tr>
              <a:tr h="353317">
                <a:tc>
                  <a:txBody>
                    <a:bodyPr/>
                    <a:lstStyle/>
                    <a:p>
                      <a:r>
                        <a:rPr lang="fr-FR" dirty="0" smtClean="0"/>
                        <a:t>Moins d’enfants souffrent de diarrhée </a:t>
                      </a:r>
                      <a:endParaRPr lang="fr-FR" dirty="0"/>
                    </a:p>
                  </a:txBody>
                  <a:tcPr/>
                </a:tc>
                <a:tc>
                  <a:txBody>
                    <a:bodyPr/>
                    <a:lstStyle/>
                    <a:p>
                      <a:r>
                        <a:rPr lang="fr-FR" dirty="0" smtClean="0">
                          <a:solidFill>
                            <a:schemeClr val="tx1"/>
                          </a:solidFill>
                        </a:rPr>
                        <a:t>impact</a:t>
                      </a:r>
                      <a:endParaRPr lang="fr-FR" dirty="0">
                        <a:solidFill>
                          <a:schemeClr val="tx1"/>
                        </a:solidFill>
                      </a:endParaRPr>
                    </a:p>
                  </a:txBody>
                  <a:tcPr/>
                </a:tc>
                <a:extLst>
                  <a:ext uri="{0D108BD9-81ED-4DB2-BD59-A6C34878D82A}">
                    <a16:rowId xmlns="" xmlns:a16="http://schemas.microsoft.com/office/drawing/2014/main" val="3657060310"/>
                  </a:ext>
                </a:extLst>
              </a:tr>
              <a:tr h="618305">
                <a:tc>
                  <a:txBody>
                    <a:bodyPr/>
                    <a:lstStyle/>
                    <a:p>
                      <a:r>
                        <a:rPr lang="fr-FR" dirty="0" smtClean="0"/>
                        <a:t>Les mères préfèrent allaiter au sein plutôt que d’utiliser du lait en poudre</a:t>
                      </a:r>
                      <a:endParaRPr lang="fr-FR" dirty="0"/>
                    </a:p>
                  </a:txBody>
                  <a:tcPr/>
                </a:tc>
                <a:tc>
                  <a:txBody>
                    <a:bodyPr/>
                    <a:lstStyle/>
                    <a:p>
                      <a:endParaRPr lang="fr-FR" baseline="0" dirty="0" smtClean="0">
                        <a:solidFill>
                          <a:schemeClr val="tx1"/>
                        </a:solidFill>
                      </a:endParaRPr>
                    </a:p>
                    <a:p>
                      <a:r>
                        <a:rPr lang="fr-FR" baseline="0" dirty="0" smtClean="0">
                          <a:solidFill>
                            <a:schemeClr val="tx1"/>
                          </a:solidFill>
                        </a:rPr>
                        <a:t>Effet</a:t>
                      </a:r>
                      <a:endParaRPr lang="fr-FR" dirty="0">
                        <a:solidFill>
                          <a:schemeClr val="tx1"/>
                        </a:solidFill>
                      </a:endParaRPr>
                    </a:p>
                  </a:txBody>
                  <a:tcPr/>
                </a:tc>
                <a:extLst>
                  <a:ext uri="{0D108BD9-81ED-4DB2-BD59-A6C34878D82A}">
                    <a16:rowId xmlns="" xmlns:a16="http://schemas.microsoft.com/office/drawing/2014/main" val="795929288"/>
                  </a:ext>
                </a:extLst>
              </a:tr>
              <a:tr h="618305">
                <a:tc>
                  <a:txBody>
                    <a:bodyPr/>
                    <a:lstStyle/>
                    <a:p>
                      <a:r>
                        <a:rPr lang="fr-FR" dirty="0" smtClean="0"/>
                        <a:t>De nouveaux fonds sont offerts pour réaliser un projet afin de réduire le taux de mortalité des bébés</a:t>
                      </a:r>
                      <a:endParaRPr lang="fr-FR" dirty="0"/>
                    </a:p>
                  </a:txBody>
                  <a:tcPr/>
                </a:tc>
                <a:tc>
                  <a:txBody>
                    <a:bodyPr/>
                    <a:lstStyle/>
                    <a:p>
                      <a:r>
                        <a:rPr lang="fr-FR" dirty="0" smtClean="0">
                          <a:solidFill>
                            <a:schemeClr val="tx1"/>
                          </a:solidFill>
                        </a:rPr>
                        <a:t>Produit</a:t>
                      </a:r>
                      <a:endParaRPr lang="fr-FR" dirty="0">
                        <a:solidFill>
                          <a:schemeClr val="tx1"/>
                        </a:solidFill>
                      </a:endParaRPr>
                    </a:p>
                  </a:txBody>
                  <a:tcPr/>
                </a:tc>
                <a:extLst>
                  <a:ext uri="{0D108BD9-81ED-4DB2-BD59-A6C34878D82A}">
                    <a16:rowId xmlns="" xmlns:a16="http://schemas.microsoft.com/office/drawing/2014/main" val="1107471776"/>
                  </a:ext>
                </a:extLst>
              </a:tr>
              <a:tr h="618305">
                <a:tc>
                  <a:txBody>
                    <a:bodyPr/>
                    <a:lstStyle/>
                    <a:p>
                      <a:r>
                        <a:rPr lang="fr-FR" dirty="0" smtClean="0"/>
                        <a:t>Des campagnes d’information sont menées sur l’importance de l’allaitement au sein</a:t>
                      </a:r>
                      <a:endParaRPr lang="fr-FR" dirty="0"/>
                    </a:p>
                  </a:txBody>
                  <a:tcPr/>
                </a:tc>
                <a:tc>
                  <a:txBody>
                    <a:bodyPr/>
                    <a:lstStyle/>
                    <a:p>
                      <a:r>
                        <a:rPr lang="fr-FR" dirty="0" smtClean="0">
                          <a:solidFill>
                            <a:schemeClr val="tx1"/>
                          </a:solidFill>
                        </a:rPr>
                        <a:t>Produit </a:t>
                      </a:r>
                      <a:endParaRPr lang="fr-FR" dirty="0">
                        <a:solidFill>
                          <a:schemeClr val="tx1"/>
                        </a:solidFill>
                      </a:endParaRPr>
                    </a:p>
                  </a:txBody>
                  <a:tcPr/>
                </a:tc>
                <a:extLst>
                  <a:ext uri="{0D108BD9-81ED-4DB2-BD59-A6C34878D82A}">
                    <a16:rowId xmlns="" xmlns:a16="http://schemas.microsoft.com/office/drawing/2014/main" val="3448909931"/>
                  </a:ext>
                </a:extLst>
              </a:tr>
              <a:tr h="353317">
                <a:tc>
                  <a:txBody>
                    <a:bodyPr/>
                    <a:lstStyle/>
                    <a:p>
                      <a:r>
                        <a:rPr lang="fr-FR" dirty="0" smtClean="0"/>
                        <a:t>Augmentation de la production agricole commercialisée </a:t>
                      </a:r>
                      <a:endParaRPr lang="fr-FR" dirty="0"/>
                    </a:p>
                  </a:txBody>
                  <a:tcPr/>
                </a:tc>
                <a:tc>
                  <a:txBody>
                    <a:bodyPr/>
                    <a:lstStyle/>
                    <a:p>
                      <a:r>
                        <a:rPr lang="fr-FR" dirty="0" smtClean="0">
                          <a:solidFill>
                            <a:schemeClr val="tx1"/>
                          </a:solidFill>
                        </a:rPr>
                        <a:t>Effet</a:t>
                      </a:r>
                      <a:endParaRPr lang="fr-FR" dirty="0">
                        <a:solidFill>
                          <a:schemeClr val="tx1"/>
                        </a:solidFill>
                      </a:endParaRPr>
                    </a:p>
                  </a:txBody>
                  <a:tcPr/>
                </a:tc>
                <a:extLst>
                  <a:ext uri="{0D108BD9-81ED-4DB2-BD59-A6C34878D82A}">
                    <a16:rowId xmlns="" xmlns:a16="http://schemas.microsoft.com/office/drawing/2014/main" val="2597295877"/>
                  </a:ext>
                </a:extLst>
              </a:tr>
              <a:tr h="353317">
                <a:tc>
                  <a:txBody>
                    <a:bodyPr/>
                    <a:lstStyle/>
                    <a:p>
                      <a:r>
                        <a:rPr lang="fr-FR" dirty="0" smtClean="0"/>
                        <a:t>Amélioration des revenus des agriculteurs </a:t>
                      </a:r>
                      <a:endParaRPr lang="fr-FR" dirty="0"/>
                    </a:p>
                  </a:txBody>
                  <a:tcPr/>
                </a:tc>
                <a:tc>
                  <a:txBody>
                    <a:bodyPr/>
                    <a:lstStyle/>
                    <a:p>
                      <a:r>
                        <a:rPr lang="fr-FR" dirty="0" smtClean="0">
                          <a:solidFill>
                            <a:schemeClr val="tx1"/>
                          </a:solidFill>
                        </a:rPr>
                        <a:t>Effet</a:t>
                      </a:r>
                      <a:endParaRPr lang="fr-FR" dirty="0">
                        <a:solidFill>
                          <a:schemeClr val="tx1"/>
                        </a:solidFill>
                      </a:endParaRPr>
                    </a:p>
                  </a:txBody>
                  <a:tcPr/>
                </a:tc>
                <a:extLst>
                  <a:ext uri="{0D108BD9-81ED-4DB2-BD59-A6C34878D82A}">
                    <a16:rowId xmlns="" xmlns:a16="http://schemas.microsoft.com/office/drawing/2014/main" val="468749717"/>
                  </a:ext>
                </a:extLst>
              </a:tr>
              <a:tr h="313507">
                <a:tc>
                  <a:txBody>
                    <a:bodyPr/>
                    <a:lstStyle/>
                    <a:p>
                      <a:r>
                        <a:rPr lang="fr-FR" dirty="0" smtClean="0"/>
                        <a:t>Des fonds sont budgétisés pour la réhabilitation de la route </a:t>
                      </a:r>
                      <a:endParaRPr lang="fr-FR" dirty="0"/>
                    </a:p>
                  </a:txBody>
                  <a:tcPr/>
                </a:tc>
                <a:tc>
                  <a:txBody>
                    <a:bodyPr/>
                    <a:lstStyle/>
                    <a:p>
                      <a:r>
                        <a:rPr lang="fr-FR" dirty="0" smtClean="0">
                          <a:solidFill>
                            <a:schemeClr val="tx1"/>
                          </a:solidFill>
                        </a:rPr>
                        <a:t>Produit </a:t>
                      </a:r>
                      <a:r>
                        <a:rPr lang="fr-FR" dirty="0" smtClean="0">
                          <a:solidFill>
                            <a:schemeClr val="tx1"/>
                          </a:solidFill>
                        </a:rPr>
                        <a:t> </a:t>
                      </a:r>
                      <a:endParaRPr lang="fr-FR" dirty="0">
                        <a:solidFill>
                          <a:schemeClr val="tx1"/>
                        </a:solidFill>
                      </a:endParaRPr>
                    </a:p>
                  </a:txBody>
                  <a:tcPr/>
                </a:tc>
                <a:extLst>
                  <a:ext uri="{0D108BD9-81ED-4DB2-BD59-A6C34878D82A}">
                    <a16:rowId xmlns="" xmlns:a16="http://schemas.microsoft.com/office/drawing/2014/main" val="2782764399"/>
                  </a:ext>
                </a:extLst>
              </a:tr>
              <a:tr h="353317">
                <a:tc>
                  <a:txBody>
                    <a:bodyPr/>
                    <a:lstStyle/>
                    <a:p>
                      <a:r>
                        <a:rPr lang="fr-FR" dirty="0" smtClean="0"/>
                        <a:t>Réduction du coût de transport des produits agricoles </a:t>
                      </a:r>
                      <a:endParaRPr lang="fr-FR" dirty="0"/>
                    </a:p>
                  </a:txBody>
                  <a:tcPr/>
                </a:tc>
                <a:tc>
                  <a:txBody>
                    <a:bodyPr/>
                    <a:lstStyle/>
                    <a:p>
                      <a:r>
                        <a:rPr lang="fr-FR" b="1" dirty="0" smtClean="0">
                          <a:solidFill>
                            <a:schemeClr val="tx1"/>
                          </a:solidFill>
                        </a:rPr>
                        <a:t>Effet</a:t>
                      </a:r>
                      <a:r>
                        <a:rPr lang="fr-FR" baseline="0" dirty="0" smtClean="0">
                          <a:solidFill>
                            <a:schemeClr val="tx1"/>
                          </a:solidFill>
                        </a:rPr>
                        <a:t> </a:t>
                      </a:r>
                      <a:endParaRPr lang="fr-FR" dirty="0">
                        <a:solidFill>
                          <a:schemeClr val="tx1"/>
                        </a:solidFill>
                      </a:endParaRPr>
                    </a:p>
                  </a:txBody>
                  <a:tcPr/>
                </a:tc>
                <a:extLst>
                  <a:ext uri="{0D108BD9-81ED-4DB2-BD59-A6C34878D82A}">
                    <a16:rowId xmlns="" xmlns:a16="http://schemas.microsoft.com/office/drawing/2014/main" val="4018512443"/>
                  </a:ext>
                </a:extLst>
              </a:tr>
              <a:tr h="353317">
                <a:tc>
                  <a:txBody>
                    <a:bodyPr/>
                    <a:lstStyle/>
                    <a:p>
                      <a:r>
                        <a:rPr lang="fr-FR" dirty="0" smtClean="0"/>
                        <a:t>Réduction du taux de pauvreté </a:t>
                      </a:r>
                      <a:endParaRPr lang="fr-FR" dirty="0"/>
                    </a:p>
                  </a:txBody>
                  <a:tcPr/>
                </a:tc>
                <a:tc>
                  <a:txBody>
                    <a:bodyPr/>
                    <a:lstStyle/>
                    <a:p>
                      <a:r>
                        <a:rPr lang="fr-FR" dirty="0" smtClean="0">
                          <a:solidFill>
                            <a:schemeClr val="tx1"/>
                          </a:solidFill>
                        </a:rPr>
                        <a:t>Impact</a:t>
                      </a:r>
                      <a:endParaRPr lang="fr-FR" dirty="0">
                        <a:solidFill>
                          <a:schemeClr val="tx1"/>
                        </a:solidFill>
                      </a:endParaRPr>
                    </a:p>
                  </a:txBody>
                  <a:tcPr/>
                </a:tc>
                <a:extLst>
                  <a:ext uri="{0D108BD9-81ED-4DB2-BD59-A6C34878D82A}">
                    <a16:rowId xmlns="" xmlns:a16="http://schemas.microsoft.com/office/drawing/2014/main" val="1429115362"/>
                  </a:ext>
                </a:extLst>
              </a:tr>
              <a:tr h="544941">
                <a:tc>
                  <a:txBody>
                    <a:bodyPr/>
                    <a:lstStyle/>
                    <a:p>
                      <a:r>
                        <a:rPr lang="fr-FR" dirty="0" smtClean="0"/>
                        <a:t>Route principale réhabilitée </a:t>
                      </a:r>
                      <a:endParaRPr lang="fr-FR" dirty="0"/>
                    </a:p>
                  </a:txBody>
                  <a:tcPr/>
                </a:tc>
                <a:tc>
                  <a:txBody>
                    <a:bodyPr/>
                    <a:lstStyle/>
                    <a:p>
                      <a:r>
                        <a:rPr lang="fr-FR" dirty="0" smtClean="0">
                          <a:solidFill>
                            <a:schemeClr val="tx1"/>
                          </a:solidFill>
                        </a:rPr>
                        <a:t>Produit</a:t>
                      </a:r>
                      <a:endParaRPr lang="fr-FR" dirty="0">
                        <a:solidFill>
                          <a:schemeClr val="tx1"/>
                        </a:solidFill>
                      </a:endParaRPr>
                    </a:p>
                  </a:txBody>
                  <a:tcPr/>
                </a:tc>
                <a:extLst>
                  <a:ext uri="{0D108BD9-81ED-4DB2-BD59-A6C34878D82A}">
                    <a16:rowId xmlns="" xmlns:a16="http://schemas.microsoft.com/office/drawing/2014/main" val="3896294431"/>
                  </a:ext>
                </a:extLst>
              </a:tr>
            </a:tbl>
          </a:graphicData>
        </a:graphic>
      </p:graphicFrame>
    </p:spTree>
    <p:extLst>
      <p:ext uri="{BB962C8B-B14F-4D97-AF65-F5344CB8AC3E}">
        <p14:creationId xmlns:p14="http://schemas.microsoft.com/office/powerpoint/2010/main" val="2527826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1041</TotalTime>
  <Words>898</Words>
  <Application>Microsoft Office PowerPoint</Application>
  <PresentationFormat>Affichage à l'écran (4:3)</PresentationFormat>
  <Paragraphs>147</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Présentation PowerPoint</vt:lpstr>
      <vt:lpstr>Objectif pédagogique</vt:lpstr>
      <vt:lpstr>Concepts clés</vt:lpstr>
      <vt:lpstr>Concepts clés</vt:lpstr>
      <vt:lpstr>Concepts clés</vt:lpstr>
      <vt:lpstr>Exemple sur la chaine des résultats</vt:lpstr>
      <vt:lpstr>Exemple sur la chaine des résultats</vt:lpstr>
      <vt:lpstr>Exemple sur la chaine des résultats</vt:lpstr>
      <vt:lpstr>Brainstorming</vt:lpstr>
      <vt:lpstr>Concepts clés</vt:lpstr>
      <vt:lpstr>Concepts clés de changement</vt:lpstr>
      <vt:lpstr>Concepts clés de changement</vt:lpstr>
      <vt:lpstr>Concepts clés</vt:lpstr>
      <vt:lpstr>Concepts clés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d’immersion sur la normalisation des cadres de performances des secteurs de planification</dc:title>
  <dc:creator>atimdao@gmail.com</dc:creator>
  <cp:lastModifiedBy>user</cp:lastModifiedBy>
  <cp:revision>74</cp:revision>
  <dcterms:created xsi:type="dcterms:W3CDTF">2019-07-02T20:56:20Z</dcterms:created>
  <dcterms:modified xsi:type="dcterms:W3CDTF">2019-07-08T08:32:52Z</dcterms:modified>
</cp:coreProperties>
</file>